
<file path=[Content_Types].xml><?xml version="1.0" encoding="utf-8"?>
<Types xmlns="http://schemas.openxmlformats.org/package/2006/content-types">
  <Override ContentType="application/vnd.openxmlformats-officedocument.presentationml.slide+xml" PartName="/ppt/slides/slide6.xml"/>
  <Override ContentType="application/vnd.openxmlformats-officedocument.presentationml.slide+xml" PartName="/ppt/slides/slide29.xml"/>
  <Override ContentType="application/vnd.openxmlformats-officedocument.presentationml.slideLayout+xml" PartName="/ppt/slideLayouts/slideLayout8.xml"/>
  <Override ContentType="application/vnd.openxmlformats-officedocument.drawingml.diagramColors+xml" PartName="/ppt/diagrams/colors1.xml"/>
  <Override ContentType="application/vnd.ms-office.drawingml.diagramDrawing+xml" PartName="/ppt/diagrams/drawing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7.xml"/>
  <Override ContentType="application/vnd.openxmlformats-officedocument.presentationml.slide+xml" PartName="/ppt/slides/slide36.xml"/>
  <Override ContentType="application/vnd.openxmlformats-officedocument.presentationml.slideLayout+xml" PartName="/ppt/slideLayouts/slideLayout4.xml"/>
  <Override ContentType="application/vnd.openxmlformats-officedocument.presentationml.slideLayout+xml" PartName="/ppt/slideLayouts/slideLayout6.xml"/>
  <Override ContentType="application/vnd.openxmlformats-officedocument.drawingml.diagramStyle+xml" PartName="/ppt/diagrams/quickStyle2.xml"/>
  <Override ContentType="application/vnd.openxmlformats-officedocument.presentationml.slide+xml" PartName="/ppt/slides/slide2.xml"/>
  <Override ContentType="application/vnd.openxmlformats-officedocument.presentationml.slide+xml" PartName="/ppt/slides/slide16.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theme+xml" PartName="/ppt/theme/theme1.xml"/>
  <Override ContentType="application/vnd.openxmlformats-officedocument.presentationml.slideLayout+xml" PartName="/ppt/slideLayouts/slideLayout2.xml"/>
  <Default ContentType="application/vnd.openxmlformats-package.relationships+xml" Extension="rels"/>
  <Default ContentType="application/xml" Extension="xml"/>
  <Override ContentType="application/vnd.openxmlformats-officedocument.presentationml.slide+xml" PartName="/ppt/slides/slide14.xml"/>
  <Override ContentType="application/vnd.openxmlformats-officedocument.presentationml.slide+xml" PartName="/ppt/slides/slide23.xml"/>
  <Override ContentType="application/vnd.openxmlformats-officedocument.presentationml.slide+xml" PartName="/ppt/slides/slide32.xml"/>
  <Override ContentType="application/vnd.openxmlformats-officedocument.themeOverride+xml" PartName="/ppt/theme/themeOverr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drawingml.diagramLayout+xml" PartName="/ppt/diagrams/layout2.xml"/>
  <Override ContentType="application/vnd.openxmlformats-officedocument.drawingml.diagramLayout+xml" PartName="/ppt/diagrams/layout1.xml"/>
  <Override ContentType="application/vnd.openxmlformats-officedocument.drawingml.diagramData+xml" PartName="/ppt/diagrams/data2.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officedocument.drawingml.diagramData+xml" PartName="/ppt/diagrams/data1.xml"/>
  <Override ContentType="application/vnd.openxmlformats-package.core-properties+xml" PartName="/docProps/core.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Layout+xml" PartName="/ppt/slideLayouts/slideLayout7.xml"/>
  <Default ContentType="image/png" Extension="png"/>
  <Override ContentType="application/vnd.openxmlformats-officedocument.drawingml.diagramColors+xml" PartName="/ppt/diagrams/colors2.xml"/>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6.xml"/>
  <Override ContentType="application/vnd.openxmlformats-officedocument.presentationml.slide+xml" PartName="/ppt/slides/slide37.xml"/>
  <Override ContentType="application/vnd.openxmlformats-officedocument.presentationml.presProps+xml" PartName="/ppt/presProps.xml"/>
  <Override ContentType="application/vnd.openxmlformats-officedocument.presentationml.slideLayout+xml" PartName="/ppt/slideLayouts/slideLayout5.xml"/>
  <Override ContentType="application/vnd.ms-office.drawingml.diagramDrawing+xml" PartName="/ppt/diagrams/drawing1.xml"/>
  <Override ContentType="application/vnd.openxmlformats-officedocument.presentationml.slide+xml" PartName="/ppt/slides/slide1.xml"/>
  <Override ContentType="application/vnd.openxmlformats-officedocument.presentationml.slide+xml" PartName="/ppt/slides/slide15.xml"/>
  <Override ContentType="application/vnd.openxmlformats-officedocument.presentationml.slide+xml" PartName="/ppt/slides/slide24.xml"/>
  <Override ContentType="application/vnd.openxmlformats-officedocument.presentationml.slide+xml" PartName="/ppt/slides/slide33.xml"/>
  <Override ContentType="application/vnd.openxmlformats-officedocument.presentationml.slide+xml" PartName="/ppt/slides/slide35.xml"/>
  <Override ContentType="application/vnd.openxmlformats-officedocument.presentationml.slideLayout+xml" PartName="/ppt/slideLayouts/slideLayout3.xml"/>
  <Default ContentType="image/jpeg" Extension="jpeg"/>
  <Override ContentType="application/vnd.openxmlformats-officedocument.drawingml.diagramStyle+xml" PartName="/ppt/diagrams/quickStyle1.xml"/>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22.xml"/>
  <Override ContentType="application/vnd.openxmlformats-officedocument.presentationml.slide+xml" PartName="/ppt/slides/slide31.xml"/>
  <Override ContentType="application/vnd.openxmlformats-officedocument.presentationml.slideLayout+xml" PartName="/ppt/slideLayouts/slideLayout1.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8" r:id="rId1"/>
  </p:sldMasterIdLst>
  <p:sldIdLst>
    <p:sldId id="256" r:id="rId2"/>
    <p:sldId id="257" r:id="rId3"/>
    <p:sldId id="258" r:id="rId4"/>
    <p:sldId id="260" r:id="rId5"/>
    <p:sldId id="296" r:id="rId6"/>
    <p:sldId id="269" r:id="rId7"/>
    <p:sldId id="261" r:id="rId8"/>
    <p:sldId id="262" r:id="rId9"/>
    <p:sldId id="294" r:id="rId10"/>
    <p:sldId id="295" r:id="rId11"/>
    <p:sldId id="299" r:id="rId12"/>
    <p:sldId id="265" r:id="rId13"/>
    <p:sldId id="267" r:id="rId14"/>
    <p:sldId id="266" r:id="rId15"/>
    <p:sldId id="273" r:id="rId16"/>
    <p:sldId id="272" r:id="rId17"/>
    <p:sldId id="268" r:id="rId18"/>
    <p:sldId id="274" r:id="rId19"/>
    <p:sldId id="281" r:id="rId20"/>
    <p:sldId id="282" r:id="rId21"/>
    <p:sldId id="288" r:id="rId22"/>
    <p:sldId id="289" r:id="rId23"/>
    <p:sldId id="283" r:id="rId24"/>
    <p:sldId id="285" r:id="rId25"/>
    <p:sldId id="291" r:id="rId26"/>
    <p:sldId id="292" r:id="rId27"/>
    <p:sldId id="286" r:id="rId28"/>
    <p:sldId id="287" r:id="rId29"/>
    <p:sldId id="263" r:id="rId30"/>
    <p:sldId id="293" r:id="rId31"/>
    <p:sldId id="276" r:id="rId32"/>
    <p:sldId id="277" r:id="rId33"/>
    <p:sldId id="278" r:id="rId34"/>
    <p:sldId id="279" r:id="rId35"/>
    <p:sldId id="280" r:id="rId36"/>
    <p:sldId id="300" r:id="rId37"/>
    <p:sldId id="302" r:id="rId38"/>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76" autoAdjust="0"/>
    <p:restoredTop sz="99638" autoAdjust="0"/>
  </p:normalViewPr>
  <p:slideViewPr>
    <p:cSldViewPr snapToGrid="0">
      <p:cViewPr>
        <p:scale>
          <a:sx n="100" d="100"/>
          <a:sy n="100" d="100"/>
        </p:scale>
        <p:origin x="-666" y="-3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B0BB43-C2F2-465F-8C26-26BEEC4331B8}"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fr-FR"/>
        </a:p>
      </dgm:t>
    </dgm:pt>
    <dgm:pt modelId="{4A94C2D6-AAAF-4852-871E-A31B221C2669}">
      <dgm:prSet phldrT="[Texte]"/>
      <dgm:spPr/>
      <dgm:t>
        <a:bodyPr/>
        <a:lstStyle/>
        <a:p>
          <a:r>
            <a:rPr lang="fr-FR" dirty="0" smtClean="0"/>
            <a:t>Juillet-Aout 2020</a:t>
          </a:r>
          <a:endParaRPr lang="fr-FR" dirty="0"/>
        </a:p>
      </dgm:t>
    </dgm:pt>
    <dgm:pt modelId="{08039270-D1F3-4C42-94FE-542AD87022F2}" type="parTrans" cxnId="{CFC1BD22-F3C1-4339-BFAE-7A27D15A44C6}">
      <dgm:prSet/>
      <dgm:spPr/>
      <dgm:t>
        <a:bodyPr/>
        <a:lstStyle/>
        <a:p>
          <a:endParaRPr lang="fr-FR"/>
        </a:p>
      </dgm:t>
    </dgm:pt>
    <dgm:pt modelId="{E9F70101-B100-419B-B72F-037DB5418016}" type="sibTrans" cxnId="{CFC1BD22-F3C1-4339-BFAE-7A27D15A44C6}">
      <dgm:prSet/>
      <dgm:spPr/>
      <dgm:t>
        <a:bodyPr/>
        <a:lstStyle/>
        <a:p>
          <a:endParaRPr lang="fr-FR"/>
        </a:p>
      </dgm:t>
    </dgm:pt>
    <dgm:pt modelId="{FFC0B4AA-5515-434F-8013-039A9173C76C}">
      <dgm:prSet phldrT="[Texte]" custT="1"/>
      <dgm:spPr/>
      <dgm:t>
        <a:bodyPr/>
        <a:lstStyle/>
        <a:p>
          <a:r>
            <a:rPr lang="fr-FR" sz="1400" dirty="0" smtClean="0"/>
            <a:t>Démolition </a:t>
          </a:r>
          <a:endParaRPr lang="fr-FR" sz="1400" dirty="0"/>
        </a:p>
      </dgm:t>
    </dgm:pt>
    <dgm:pt modelId="{5584B158-172A-400B-A30A-802675A74562}" type="parTrans" cxnId="{8F35F785-590E-47FE-8EBE-542FA12095D5}">
      <dgm:prSet/>
      <dgm:spPr/>
      <dgm:t>
        <a:bodyPr/>
        <a:lstStyle/>
        <a:p>
          <a:endParaRPr lang="fr-FR"/>
        </a:p>
      </dgm:t>
    </dgm:pt>
    <dgm:pt modelId="{0562E559-D5BF-4CBF-B44D-F2C54675E2E5}" type="sibTrans" cxnId="{8F35F785-590E-47FE-8EBE-542FA12095D5}">
      <dgm:prSet/>
      <dgm:spPr/>
      <dgm:t>
        <a:bodyPr/>
        <a:lstStyle/>
        <a:p>
          <a:endParaRPr lang="fr-FR"/>
        </a:p>
      </dgm:t>
    </dgm:pt>
    <dgm:pt modelId="{4B86C144-A249-4E7B-AC1E-0574CE2C276F}">
      <dgm:prSet phldrT="[Texte]"/>
      <dgm:spPr/>
      <dgm:t>
        <a:bodyPr/>
        <a:lstStyle/>
        <a:p>
          <a:r>
            <a:rPr lang="fr-FR" dirty="0" smtClean="0"/>
            <a:t>Octobre 2020</a:t>
          </a:r>
          <a:endParaRPr lang="fr-FR" dirty="0"/>
        </a:p>
      </dgm:t>
    </dgm:pt>
    <dgm:pt modelId="{5D3D5EA0-B2E4-4B96-BDD2-FA85C17C5D3C}" type="parTrans" cxnId="{486E8E59-DE06-4BBC-A500-DC929209F589}">
      <dgm:prSet/>
      <dgm:spPr/>
      <dgm:t>
        <a:bodyPr/>
        <a:lstStyle/>
        <a:p>
          <a:endParaRPr lang="fr-FR"/>
        </a:p>
      </dgm:t>
    </dgm:pt>
    <dgm:pt modelId="{708A833D-8490-427D-93C3-BA3F54CD1993}" type="sibTrans" cxnId="{486E8E59-DE06-4BBC-A500-DC929209F589}">
      <dgm:prSet/>
      <dgm:spPr/>
      <dgm:t>
        <a:bodyPr/>
        <a:lstStyle/>
        <a:p>
          <a:endParaRPr lang="fr-FR"/>
        </a:p>
      </dgm:t>
    </dgm:pt>
    <dgm:pt modelId="{BB9E3F79-D7A9-48B0-AE3E-12AA31DA6269}">
      <dgm:prSet phldrT="[Texte]" custT="1"/>
      <dgm:spPr/>
      <dgm:t>
        <a:bodyPr/>
        <a:lstStyle/>
        <a:p>
          <a:r>
            <a:rPr lang="fr-FR" sz="1400" dirty="0" smtClean="0"/>
            <a:t>Début des travaux de construction</a:t>
          </a:r>
          <a:endParaRPr lang="fr-FR" sz="1400" dirty="0"/>
        </a:p>
      </dgm:t>
    </dgm:pt>
    <dgm:pt modelId="{15347A15-CC23-461E-80BA-EF84776650E0}" type="parTrans" cxnId="{6D430CD7-4185-4315-AD62-4753E9C7FC8C}">
      <dgm:prSet/>
      <dgm:spPr/>
      <dgm:t>
        <a:bodyPr/>
        <a:lstStyle/>
        <a:p>
          <a:endParaRPr lang="fr-FR"/>
        </a:p>
      </dgm:t>
    </dgm:pt>
    <dgm:pt modelId="{202D0DE5-9785-422B-9534-3F4238FAB251}" type="sibTrans" cxnId="{6D430CD7-4185-4315-AD62-4753E9C7FC8C}">
      <dgm:prSet/>
      <dgm:spPr/>
      <dgm:t>
        <a:bodyPr/>
        <a:lstStyle/>
        <a:p>
          <a:endParaRPr lang="fr-FR"/>
        </a:p>
      </dgm:t>
    </dgm:pt>
    <dgm:pt modelId="{DBE90F15-9D6F-4AD3-A290-3A0AA6CEBC8E}">
      <dgm:prSet phldrT="[Texte]"/>
      <dgm:spPr/>
      <dgm:t>
        <a:bodyPr/>
        <a:lstStyle/>
        <a:p>
          <a:r>
            <a:rPr lang="fr-FR" dirty="0" smtClean="0"/>
            <a:t>Fin Avril 2021</a:t>
          </a:r>
          <a:endParaRPr lang="fr-FR" dirty="0"/>
        </a:p>
      </dgm:t>
    </dgm:pt>
    <dgm:pt modelId="{396F8CF0-3A65-485F-9800-BE486C850265}" type="parTrans" cxnId="{8D7593A0-1AA9-4B7A-AFB3-D4D253C40DC2}">
      <dgm:prSet/>
      <dgm:spPr/>
      <dgm:t>
        <a:bodyPr/>
        <a:lstStyle/>
        <a:p>
          <a:endParaRPr lang="fr-FR"/>
        </a:p>
      </dgm:t>
    </dgm:pt>
    <dgm:pt modelId="{07F63E94-28D5-44AF-A87F-09E5D4991153}" type="sibTrans" cxnId="{8D7593A0-1AA9-4B7A-AFB3-D4D253C40DC2}">
      <dgm:prSet/>
      <dgm:spPr/>
      <dgm:t>
        <a:bodyPr/>
        <a:lstStyle/>
        <a:p>
          <a:endParaRPr lang="fr-FR"/>
        </a:p>
      </dgm:t>
    </dgm:pt>
    <dgm:pt modelId="{2A63674B-24C1-4B5E-B8FA-7A0E50673C1B}">
      <dgm:prSet phldrT="[Texte]" custT="1"/>
      <dgm:spPr/>
      <dgm:t>
        <a:bodyPr/>
        <a:lstStyle/>
        <a:p>
          <a:r>
            <a:rPr lang="fr-FR" sz="1400" dirty="0" smtClean="0"/>
            <a:t>Déménagement </a:t>
          </a:r>
        </a:p>
        <a:p>
          <a:r>
            <a:rPr lang="fr-FR" sz="1400" dirty="0" smtClean="0"/>
            <a:t>Maternelles dans la  future Salle à Manger</a:t>
          </a:r>
          <a:endParaRPr lang="fr-FR" sz="1400" dirty="0"/>
        </a:p>
      </dgm:t>
    </dgm:pt>
    <dgm:pt modelId="{87E8AE31-E577-4F30-B05F-BE1D71C53D64}" type="parTrans" cxnId="{12B53A9F-2424-4944-AE99-788EAD8FA0F8}">
      <dgm:prSet/>
      <dgm:spPr/>
      <dgm:t>
        <a:bodyPr/>
        <a:lstStyle/>
        <a:p>
          <a:endParaRPr lang="fr-FR"/>
        </a:p>
      </dgm:t>
    </dgm:pt>
    <dgm:pt modelId="{A360066F-88DC-4B86-AE1F-B1521C6F0A04}" type="sibTrans" cxnId="{12B53A9F-2424-4944-AE99-788EAD8FA0F8}">
      <dgm:prSet/>
      <dgm:spPr/>
      <dgm:t>
        <a:bodyPr/>
        <a:lstStyle/>
        <a:p>
          <a:endParaRPr lang="fr-FR"/>
        </a:p>
      </dgm:t>
    </dgm:pt>
    <dgm:pt modelId="{A32B7950-57AF-4226-A831-C512BA4E6871}" type="pres">
      <dgm:prSet presAssocID="{53B0BB43-C2F2-465F-8C26-26BEEC4331B8}" presName="theList" presStyleCnt="0">
        <dgm:presLayoutVars>
          <dgm:dir/>
          <dgm:animLvl val="lvl"/>
          <dgm:resizeHandles val="exact"/>
        </dgm:presLayoutVars>
      </dgm:prSet>
      <dgm:spPr/>
      <dgm:t>
        <a:bodyPr/>
        <a:lstStyle/>
        <a:p>
          <a:endParaRPr lang="fr-FR"/>
        </a:p>
      </dgm:t>
    </dgm:pt>
    <dgm:pt modelId="{0ECBB7FF-A04B-4521-80DC-1C66104D99B2}" type="pres">
      <dgm:prSet presAssocID="{4A94C2D6-AAAF-4852-871E-A31B221C2669}" presName="compNode" presStyleCnt="0"/>
      <dgm:spPr/>
    </dgm:pt>
    <dgm:pt modelId="{B532C3CF-69DE-4ECD-BFDD-1CE67ED991CB}" type="pres">
      <dgm:prSet presAssocID="{4A94C2D6-AAAF-4852-871E-A31B221C2669}" presName="noGeometry" presStyleCnt="0"/>
      <dgm:spPr/>
    </dgm:pt>
    <dgm:pt modelId="{0C81108A-EE43-4042-AA9C-EB5413644068}" type="pres">
      <dgm:prSet presAssocID="{4A94C2D6-AAAF-4852-871E-A31B221C2669}" presName="childTextVisible" presStyleLbl="bgAccFollowNode1" presStyleIdx="0" presStyleCnt="3">
        <dgm:presLayoutVars>
          <dgm:bulletEnabled val="1"/>
        </dgm:presLayoutVars>
      </dgm:prSet>
      <dgm:spPr/>
      <dgm:t>
        <a:bodyPr/>
        <a:lstStyle/>
        <a:p>
          <a:endParaRPr lang="fr-FR"/>
        </a:p>
      </dgm:t>
    </dgm:pt>
    <dgm:pt modelId="{80970889-680C-4EB9-A148-5BDF81326421}" type="pres">
      <dgm:prSet presAssocID="{4A94C2D6-AAAF-4852-871E-A31B221C2669}" presName="childTextHidden" presStyleLbl="bgAccFollowNode1" presStyleIdx="0" presStyleCnt="3"/>
      <dgm:spPr/>
      <dgm:t>
        <a:bodyPr/>
        <a:lstStyle/>
        <a:p>
          <a:endParaRPr lang="fr-FR"/>
        </a:p>
      </dgm:t>
    </dgm:pt>
    <dgm:pt modelId="{CE262FE6-1803-43B5-8D19-03BD3A6A95A6}" type="pres">
      <dgm:prSet presAssocID="{4A94C2D6-AAAF-4852-871E-A31B221C2669}" presName="parentText" presStyleLbl="node1" presStyleIdx="0" presStyleCnt="3">
        <dgm:presLayoutVars>
          <dgm:chMax val="1"/>
          <dgm:bulletEnabled val="1"/>
        </dgm:presLayoutVars>
      </dgm:prSet>
      <dgm:spPr/>
      <dgm:t>
        <a:bodyPr/>
        <a:lstStyle/>
        <a:p>
          <a:endParaRPr lang="fr-FR"/>
        </a:p>
      </dgm:t>
    </dgm:pt>
    <dgm:pt modelId="{5FA5FBE3-FBE0-4699-83BC-B2A9CC1981DA}" type="pres">
      <dgm:prSet presAssocID="{4A94C2D6-AAAF-4852-871E-A31B221C2669}" presName="aSpace" presStyleCnt="0"/>
      <dgm:spPr/>
    </dgm:pt>
    <dgm:pt modelId="{C1F092F8-D085-4784-AFFE-3C22022E18C2}" type="pres">
      <dgm:prSet presAssocID="{4B86C144-A249-4E7B-AC1E-0574CE2C276F}" presName="compNode" presStyleCnt="0"/>
      <dgm:spPr/>
    </dgm:pt>
    <dgm:pt modelId="{6FCEB70F-E7EB-470B-A5E3-488E230F20AB}" type="pres">
      <dgm:prSet presAssocID="{4B86C144-A249-4E7B-AC1E-0574CE2C276F}" presName="noGeometry" presStyleCnt="0"/>
      <dgm:spPr/>
    </dgm:pt>
    <dgm:pt modelId="{74CCC70A-AE23-4EC8-BD20-AB1CB659ACED}" type="pres">
      <dgm:prSet presAssocID="{4B86C144-A249-4E7B-AC1E-0574CE2C276F}" presName="childTextVisible" presStyleLbl="bgAccFollowNode1" presStyleIdx="1" presStyleCnt="3">
        <dgm:presLayoutVars>
          <dgm:bulletEnabled val="1"/>
        </dgm:presLayoutVars>
      </dgm:prSet>
      <dgm:spPr/>
      <dgm:t>
        <a:bodyPr/>
        <a:lstStyle/>
        <a:p>
          <a:endParaRPr lang="fr-FR"/>
        </a:p>
      </dgm:t>
    </dgm:pt>
    <dgm:pt modelId="{493F9FFD-CCF0-4FCA-BBC5-EDE7227AE7BF}" type="pres">
      <dgm:prSet presAssocID="{4B86C144-A249-4E7B-AC1E-0574CE2C276F}" presName="childTextHidden" presStyleLbl="bgAccFollowNode1" presStyleIdx="1" presStyleCnt="3"/>
      <dgm:spPr/>
      <dgm:t>
        <a:bodyPr/>
        <a:lstStyle/>
        <a:p>
          <a:endParaRPr lang="fr-FR"/>
        </a:p>
      </dgm:t>
    </dgm:pt>
    <dgm:pt modelId="{57155274-8B04-4B0D-B537-368DBE76FC1C}" type="pres">
      <dgm:prSet presAssocID="{4B86C144-A249-4E7B-AC1E-0574CE2C276F}" presName="parentText" presStyleLbl="node1" presStyleIdx="1" presStyleCnt="3">
        <dgm:presLayoutVars>
          <dgm:chMax val="1"/>
          <dgm:bulletEnabled val="1"/>
        </dgm:presLayoutVars>
      </dgm:prSet>
      <dgm:spPr/>
      <dgm:t>
        <a:bodyPr/>
        <a:lstStyle/>
        <a:p>
          <a:endParaRPr lang="fr-FR"/>
        </a:p>
      </dgm:t>
    </dgm:pt>
    <dgm:pt modelId="{CF95B05C-37F1-4136-BBC8-DE8B0F730FD0}" type="pres">
      <dgm:prSet presAssocID="{4B86C144-A249-4E7B-AC1E-0574CE2C276F}" presName="aSpace" presStyleCnt="0"/>
      <dgm:spPr/>
    </dgm:pt>
    <dgm:pt modelId="{888AE01E-61AB-41B5-B4D7-559DEBF10C1B}" type="pres">
      <dgm:prSet presAssocID="{DBE90F15-9D6F-4AD3-A290-3A0AA6CEBC8E}" presName="compNode" presStyleCnt="0"/>
      <dgm:spPr/>
    </dgm:pt>
    <dgm:pt modelId="{3CCE8A96-006C-4CAB-8308-E83A847A14FD}" type="pres">
      <dgm:prSet presAssocID="{DBE90F15-9D6F-4AD3-A290-3A0AA6CEBC8E}" presName="noGeometry" presStyleCnt="0"/>
      <dgm:spPr/>
    </dgm:pt>
    <dgm:pt modelId="{55877FF3-5766-4644-B9C3-928C5AE88FFE}" type="pres">
      <dgm:prSet presAssocID="{DBE90F15-9D6F-4AD3-A290-3A0AA6CEBC8E}" presName="childTextVisible" presStyleLbl="bgAccFollowNode1" presStyleIdx="2" presStyleCnt="3" custScaleX="117535" custLinFactNeighborX="7034">
        <dgm:presLayoutVars>
          <dgm:bulletEnabled val="1"/>
        </dgm:presLayoutVars>
      </dgm:prSet>
      <dgm:spPr/>
      <dgm:t>
        <a:bodyPr/>
        <a:lstStyle/>
        <a:p>
          <a:endParaRPr lang="fr-FR"/>
        </a:p>
      </dgm:t>
    </dgm:pt>
    <dgm:pt modelId="{F01F15FF-2423-461F-B3C3-5F352BDE3490}" type="pres">
      <dgm:prSet presAssocID="{DBE90F15-9D6F-4AD3-A290-3A0AA6CEBC8E}" presName="childTextHidden" presStyleLbl="bgAccFollowNode1" presStyleIdx="2" presStyleCnt="3"/>
      <dgm:spPr/>
      <dgm:t>
        <a:bodyPr/>
        <a:lstStyle/>
        <a:p>
          <a:endParaRPr lang="fr-FR"/>
        </a:p>
      </dgm:t>
    </dgm:pt>
    <dgm:pt modelId="{50D95E84-319D-4773-B51E-8A74B3B751AF}" type="pres">
      <dgm:prSet presAssocID="{DBE90F15-9D6F-4AD3-A290-3A0AA6CEBC8E}" presName="parentText" presStyleLbl="node1" presStyleIdx="2" presStyleCnt="3">
        <dgm:presLayoutVars>
          <dgm:chMax val="1"/>
          <dgm:bulletEnabled val="1"/>
        </dgm:presLayoutVars>
      </dgm:prSet>
      <dgm:spPr/>
      <dgm:t>
        <a:bodyPr/>
        <a:lstStyle/>
        <a:p>
          <a:endParaRPr lang="fr-FR"/>
        </a:p>
      </dgm:t>
    </dgm:pt>
  </dgm:ptLst>
  <dgm:cxnLst>
    <dgm:cxn modelId="{C4DE5844-2098-42AF-87A6-7B51DA326E40}" type="presOf" srcId="{BB9E3F79-D7A9-48B0-AE3E-12AA31DA6269}" destId="{74CCC70A-AE23-4EC8-BD20-AB1CB659ACED}" srcOrd="0" destOrd="0" presId="urn:microsoft.com/office/officeart/2005/8/layout/hProcess6"/>
    <dgm:cxn modelId="{29101646-85EB-42CA-A988-C01E92AF0937}" type="presOf" srcId="{FFC0B4AA-5515-434F-8013-039A9173C76C}" destId="{80970889-680C-4EB9-A148-5BDF81326421}" srcOrd="1" destOrd="0" presId="urn:microsoft.com/office/officeart/2005/8/layout/hProcess6"/>
    <dgm:cxn modelId="{58A9717B-46B9-4F24-BA5E-B5C93A79D6A0}" type="presOf" srcId="{4B86C144-A249-4E7B-AC1E-0574CE2C276F}" destId="{57155274-8B04-4B0D-B537-368DBE76FC1C}" srcOrd="0" destOrd="0" presId="urn:microsoft.com/office/officeart/2005/8/layout/hProcess6"/>
    <dgm:cxn modelId="{6D430CD7-4185-4315-AD62-4753E9C7FC8C}" srcId="{4B86C144-A249-4E7B-AC1E-0574CE2C276F}" destId="{BB9E3F79-D7A9-48B0-AE3E-12AA31DA6269}" srcOrd="0" destOrd="0" parTransId="{15347A15-CC23-461E-80BA-EF84776650E0}" sibTransId="{202D0DE5-9785-422B-9534-3F4238FAB251}"/>
    <dgm:cxn modelId="{8D7593A0-1AA9-4B7A-AFB3-D4D253C40DC2}" srcId="{53B0BB43-C2F2-465F-8C26-26BEEC4331B8}" destId="{DBE90F15-9D6F-4AD3-A290-3A0AA6CEBC8E}" srcOrd="2" destOrd="0" parTransId="{396F8CF0-3A65-485F-9800-BE486C850265}" sibTransId="{07F63E94-28D5-44AF-A87F-09E5D4991153}"/>
    <dgm:cxn modelId="{C2CC77C9-9E63-48D0-B20B-44EFDE300F38}" type="presOf" srcId="{4A94C2D6-AAAF-4852-871E-A31B221C2669}" destId="{CE262FE6-1803-43B5-8D19-03BD3A6A95A6}" srcOrd="0" destOrd="0" presId="urn:microsoft.com/office/officeart/2005/8/layout/hProcess6"/>
    <dgm:cxn modelId="{486E8E59-DE06-4BBC-A500-DC929209F589}" srcId="{53B0BB43-C2F2-465F-8C26-26BEEC4331B8}" destId="{4B86C144-A249-4E7B-AC1E-0574CE2C276F}" srcOrd="1" destOrd="0" parTransId="{5D3D5EA0-B2E4-4B96-BDD2-FA85C17C5D3C}" sibTransId="{708A833D-8490-427D-93C3-BA3F54CD1993}"/>
    <dgm:cxn modelId="{DB8EBE06-18D6-4034-A59F-AB2EE1D19F12}" type="presOf" srcId="{BB9E3F79-D7A9-48B0-AE3E-12AA31DA6269}" destId="{493F9FFD-CCF0-4FCA-BBC5-EDE7227AE7BF}" srcOrd="1" destOrd="0" presId="urn:microsoft.com/office/officeart/2005/8/layout/hProcess6"/>
    <dgm:cxn modelId="{CFC1BD22-F3C1-4339-BFAE-7A27D15A44C6}" srcId="{53B0BB43-C2F2-465F-8C26-26BEEC4331B8}" destId="{4A94C2D6-AAAF-4852-871E-A31B221C2669}" srcOrd="0" destOrd="0" parTransId="{08039270-D1F3-4C42-94FE-542AD87022F2}" sibTransId="{E9F70101-B100-419B-B72F-037DB5418016}"/>
    <dgm:cxn modelId="{19544768-553B-4958-A310-41F5FB286BC4}" type="presOf" srcId="{FFC0B4AA-5515-434F-8013-039A9173C76C}" destId="{0C81108A-EE43-4042-AA9C-EB5413644068}" srcOrd="0" destOrd="0" presId="urn:microsoft.com/office/officeart/2005/8/layout/hProcess6"/>
    <dgm:cxn modelId="{12B53A9F-2424-4944-AE99-788EAD8FA0F8}" srcId="{DBE90F15-9D6F-4AD3-A290-3A0AA6CEBC8E}" destId="{2A63674B-24C1-4B5E-B8FA-7A0E50673C1B}" srcOrd="0" destOrd="0" parTransId="{87E8AE31-E577-4F30-B05F-BE1D71C53D64}" sibTransId="{A360066F-88DC-4B86-AE1F-B1521C6F0A04}"/>
    <dgm:cxn modelId="{B51D0483-6FF1-4225-A73B-CFDB81ED46DD}" type="presOf" srcId="{2A63674B-24C1-4B5E-B8FA-7A0E50673C1B}" destId="{55877FF3-5766-4644-B9C3-928C5AE88FFE}" srcOrd="0" destOrd="0" presId="urn:microsoft.com/office/officeart/2005/8/layout/hProcess6"/>
    <dgm:cxn modelId="{8F35F785-590E-47FE-8EBE-542FA12095D5}" srcId="{4A94C2D6-AAAF-4852-871E-A31B221C2669}" destId="{FFC0B4AA-5515-434F-8013-039A9173C76C}" srcOrd="0" destOrd="0" parTransId="{5584B158-172A-400B-A30A-802675A74562}" sibTransId="{0562E559-D5BF-4CBF-B44D-F2C54675E2E5}"/>
    <dgm:cxn modelId="{587E8D49-02A9-4E15-9BBB-A16598E2E196}" type="presOf" srcId="{53B0BB43-C2F2-465F-8C26-26BEEC4331B8}" destId="{A32B7950-57AF-4226-A831-C512BA4E6871}" srcOrd="0" destOrd="0" presId="urn:microsoft.com/office/officeart/2005/8/layout/hProcess6"/>
    <dgm:cxn modelId="{A1F47A58-FFBB-4C1B-A2E3-867D153A06DD}" type="presOf" srcId="{DBE90F15-9D6F-4AD3-A290-3A0AA6CEBC8E}" destId="{50D95E84-319D-4773-B51E-8A74B3B751AF}" srcOrd="0" destOrd="0" presId="urn:microsoft.com/office/officeart/2005/8/layout/hProcess6"/>
    <dgm:cxn modelId="{2B5DC08F-E616-47B3-A265-B303FEB20E2B}" type="presOf" srcId="{2A63674B-24C1-4B5E-B8FA-7A0E50673C1B}" destId="{F01F15FF-2423-461F-B3C3-5F352BDE3490}" srcOrd="1" destOrd="0" presId="urn:microsoft.com/office/officeart/2005/8/layout/hProcess6"/>
    <dgm:cxn modelId="{F5F317A6-AFF3-40F2-BA88-AB53A4A1F508}" type="presParOf" srcId="{A32B7950-57AF-4226-A831-C512BA4E6871}" destId="{0ECBB7FF-A04B-4521-80DC-1C66104D99B2}" srcOrd="0" destOrd="0" presId="urn:microsoft.com/office/officeart/2005/8/layout/hProcess6"/>
    <dgm:cxn modelId="{80996859-0D3A-498E-81D3-13508704E8FF}" type="presParOf" srcId="{0ECBB7FF-A04B-4521-80DC-1C66104D99B2}" destId="{B532C3CF-69DE-4ECD-BFDD-1CE67ED991CB}" srcOrd="0" destOrd="0" presId="urn:microsoft.com/office/officeart/2005/8/layout/hProcess6"/>
    <dgm:cxn modelId="{17C1BD8A-327E-4092-9A01-BBC82FBCB906}" type="presParOf" srcId="{0ECBB7FF-A04B-4521-80DC-1C66104D99B2}" destId="{0C81108A-EE43-4042-AA9C-EB5413644068}" srcOrd="1" destOrd="0" presId="urn:microsoft.com/office/officeart/2005/8/layout/hProcess6"/>
    <dgm:cxn modelId="{ECA478F4-8F65-4379-BDED-4BFF294AF114}" type="presParOf" srcId="{0ECBB7FF-A04B-4521-80DC-1C66104D99B2}" destId="{80970889-680C-4EB9-A148-5BDF81326421}" srcOrd="2" destOrd="0" presId="urn:microsoft.com/office/officeart/2005/8/layout/hProcess6"/>
    <dgm:cxn modelId="{F70E6AAF-48AB-41DC-90AA-46FCB6770FC8}" type="presParOf" srcId="{0ECBB7FF-A04B-4521-80DC-1C66104D99B2}" destId="{CE262FE6-1803-43B5-8D19-03BD3A6A95A6}" srcOrd="3" destOrd="0" presId="urn:microsoft.com/office/officeart/2005/8/layout/hProcess6"/>
    <dgm:cxn modelId="{807E0823-520A-4F3A-8765-7DCBC66D0F74}" type="presParOf" srcId="{A32B7950-57AF-4226-A831-C512BA4E6871}" destId="{5FA5FBE3-FBE0-4699-83BC-B2A9CC1981DA}" srcOrd="1" destOrd="0" presId="urn:microsoft.com/office/officeart/2005/8/layout/hProcess6"/>
    <dgm:cxn modelId="{2464BBCF-1A9C-4230-80B8-807A69C12FB7}" type="presParOf" srcId="{A32B7950-57AF-4226-A831-C512BA4E6871}" destId="{C1F092F8-D085-4784-AFFE-3C22022E18C2}" srcOrd="2" destOrd="0" presId="urn:microsoft.com/office/officeart/2005/8/layout/hProcess6"/>
    <dgm:cxn modelId="{93B4E006-BC1B-47CA-8414-57421C7F2B86}" type="presParOf" srcId="{C1F092F8-D085-4784-AFFE-3C22022E18C2}" destId="{6FCEB70F-E7EB-470B-A5E3-488E230F20AB}" srcOrd="0" destOrd="0" presId="urn:microsoft.com/office/officeart/2005/8/layout/hProcess6"/>
    <dgm:cxn modelId="{957EC322-B2B6-4303-AA19-84455C907A8D}" type="presParOf" srcId="{C1F092F8-D085-4784-AFFE-3C22022E18C2}" destId="{74CCC70A-AE23-4EC8-BD20-AB1CB659ACED}" srcOrd="1" destOrd="0" presId="urn:microsoft.com/office/officeart/2005/8/layout/hProcess6"/>
    <dgm:cxn modelId="{5AF92A66-D5E4-4CDC-AD04-F098CC22FE08}" type="presParOf" srcId="{C1F092F8-D085-4784-AFFE-3C22022E18C2}" destId="{493F9FFD-CCF0-4FCA-BBC5-EDE7227AE7BF}" srcOrd="2" destOrd="0" presId="urn:microsoft.com/office/officeart/2005/8/layout/hProcess6"/>
    <dgm:cxn modelId="{9AE1BDB3-4995-48BA-B68D-1B1DFB7E2118}" type="presParOf" srcId="{C1F092F8-D085-4784-AFFE-3C22022E18C2}" destId="{57155274-8B04-4B0D-B537-368DBE76FC1C}" srcOrd="3" destOrd="0" presId="urn:microsoft.com/office/officeart/2005/8/layout/hProcess6"/>
    <dgm:cxn modelId="{D9D5C371-5E59-4F7D-AC7D-E0FD00C1FB64}" type="presParOf" srcId="{A32B7950-57AF-4226-A831-C512BA4E6871}" destId="{CF95B05C-37F1-4136-BBC8-DE8B0F730FD0}" srcOrd="3" destOrd="0" presId="urn:microsoft.com/office/officeart/2005/8/layout/hProcess6"/>
    <dgm:cxn modelId="{40728F4F-5ADB-469E-9BCA-59968A06817B}" type="presParOf" srcId="{A32B7950-57AF-4226-A831-C512BA4E6871}" destId="{888AE01E-61AB-41B5-B4D7-559DEBF10C1B}" srcOrd="4" destOrd="0" presId="urn:microsoft.com/office/officeart/2005/8/layout/hProcess6"/>
    <dgm:cxn modelId="{59AA640F-6B75-47D9-B6AE-C033521ED22F}" type="presParOf" srcId="{888AE01E-61AB-41B5-B4D7-559DEBF10C1B}" destId="{3CCE8A96-006C-4CAB-8308-E83A847A14FD}" srcOrd="0" destOrd="0" presId="urn:microsoft.com/office/officeart/2005/8/layout/hProcess6"/>
    <dgm:cxn modelId="{11F8351C-C89A-45FB-BD23-AAF63F8868CC}" type="presParOf" srcId="{888AE01E-61AB-41B5-B4D7-559DEBF10C1B}" destId="{55877FF3-5766-4644-B9C3-928C5AE88FFE}" srcOrd="1" destOrd="0" presId="urn:microsoft.com/office/officeart/2005/8/layout/hProcess6"/>
    <dgm:cxn modelId="{B9EE20D9-FE06-456D-9C20-98F4793C0FD9}" type="presParOf" srcId="{888AE01E-61AB-41B5-B4D7-559DEBF10C1B}" destId="{F01F15FF-2423-461F-B3C3-5F352BDE3490}" srcOrd="2" destOrd="0" presId="urn:microsoft.com/office/officeart/2005/8/layout/hProcess6"/>
    <dgm:cxn modelId="{B1216FD2-27C3-41F5-9703-F2EFD4F7D53C}" type="presParOf" srcId="{888AE01E-61AB-41B5-B4D7-559DEBF10C1B}" destId="{50D95E84-319D-4773-B51E-8A74B3B751AF}" srcOrd="3" destOrd="0" presId="urn:microsoft.com/office/officeart/2005/8/layout/hProcess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B0BB43-C2F2-465F-8C26-26BEEC4331B8}"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fr-FR"/>
        </a:p>
      </dgm:t>
    </dgm:pt>
    <dgm:pt modelId="{4A94C2D6-AAAF-4852-871E-A31B221C2669}">
      <dgm:prSet phldrT="[Texte]" custT="1"/>
      <dgm:spPr/>
      <dgm:t>
        <a:bodyPr/>
        <a:lstStyle/>
        <a:p>
          <a:r>
            <a:rPr lang="fr-FR" sz="2100" dirty="0" smtClean="0"/>
            <a:t>Août 2021</a:t>
          </a:r>
          <a:endParaRPr lang="fr-FR" sz="2100" dirty="0"/>
        </a:p>
      </dgm:t>
    </dgm:pt>
    <dgm:pt modelId="{08039270-D1F3-4C42-94FE-542AD87022F2}" type="parTrans" cxnId="{CFC1BD22-F3C1-4339-BFAE-7A27D15A44C6}">
      <dgm:prSet/>
      <dgm:spPr/>
      <dgm:t>
        <a:bodyPr/>
        <a:lstStyle/>
        <a:p>
          <a:endParaRPr lang="fr-FR"/>
        </a:p>
      </dgm:t>
    </dgm:pt>
    <dgm:pt modelId="{E9F70101-B100-419B-B72F-037DB5418016}" type="sibTrans" cxnId="{CFC1BD22-F3C1-4339-BFAE-7A27D15A44C6}">
      <dgm:prSet/>
      <dgm:spPr/>
      <dgm:t>
        <a:bodyPr/>
        <a:lstStyle/>
        <a:p>
          <a:endParaRPr lang="fr-FR"/>
        </a:p>
      </dgm:t>
    </dgm:pt>
    <dgm:pt modelId="{FFC0B4AA-5515-434F-8013-039A9173C76C}">
      <dgm:prSet phldrT="[Texte]" custT="1"/>
      <dgm:spPr/>
      <dgm:t>
        <a:bodyPr/>
        <a:lstStyle/>
        <a:p>
          <a:r>
            <a:rPr lang="fr-FR" sz="1400" dirty="0" smtClean="0"/>
            <a:t>Déménagement</a:t>
          </a:r>
        </a:p>
        <a:p>
          <a:r>
            <a:rPr lang="fr-FR" sz="1400" dirty="0" smtClean="0"/>
            <a:t>Elémentaires dans bâtiment définitif</a:t>
          </a:r>
          <a:endParaRPr lang="fr-FR" sz="1400" dirty="0"/>
        </a:p>
      </dgm:t>
    </dgm:pt>
    <dgm:pt modelId="{5584B158-172A-400B-A30A-802675A74562}" type="parTrans" cxnId="{8F35F785-590E-47FE-8EBE-542FA12095D5}">
      <dgm:prSet/>
      <dgm:spPr/>
      <dgm:t>
        <a:bodyPr/>
        <a:lstStyle/>
        <a:p>
          <a:endParaRPr lang="fr-FR"/>
        </a:p>
      </dgm:t>
    </dgm:pt>
    <dgm:pt modelId="{0562E559-D5BF-4CBF-B44D-F2C54675E2E5}" type="sibTrans" cxnId="{8F35F785-590E-47FE-8EBE-542FA12095D5}">
      <dgm:prSet/>
      <dgm:spPr/>
      <dgm:t>
        <a:bodyPr/>
        <a:lstStyle/>
        <a:p>
          <a:endParaRPr lang="fr-FR"/>
        </a:p>
      </dgm:t>
    </dgm:pt>
    <dgm:pt modelId="{4B86C144-A249-4E7B-AC1E-0574CE2C276F}">
      <dgm:prSet phldrT="[Texte]" custT="1"/>
      <dgm:spPr/>
      <dgm:t>
        <a:bodyPr/>
        <a:lstStyle/>
        <a:p>
          <a:r>
            <a:rPr lang="fr-FR" sz="2100" dirty="0" smtClean="0"/>
            <a:t>Fin Oct. 2021</a:t>
          </a:r>
          <a:endParaRPr lang="fr-FR" sz="2100" dirty="0"/>
        </a:p>
      </dgm:t>
    </dgm:pt>
    <dgm:pt modelId="{5D3D5EA0-B2E4-4B96-BDD2-FA85C17C5D3C}" type="parTrans" cxnId="{486E8E59-DE06-4BBC-A500-DC929209F589}">
      <dgm:prSet/>
      <dgm:spPr/>
      <dgm:t>
        <a:bodyPr/>
        <a:lstStyle/>
        <a:p>
          <a:endParaRPr lang="fr-FR"/>
        </a:p>
      </dgm:t>
    </dgm:pt>
    <dgm:pt modelId="{708A833D-8490-427D-93C3-BA3F54CD1993}" type="sibTrans" cxnId="{486E8E59-DE06-4BBC-A500-DC929209F589}">
      <dgm:prSet/>
      <dgm:spPr/>
      <dgm:t>
        <a:bodyPr/>
        <a:lstStyle/>
        <a:p>
          <a:endParaRPr lang="fr-FR"/>
        </a:p>
      </dgm:t>
    </dgm:pt>
    <dgm:pt modelId="{BB9E3F79-D7A9-48B0-AE3E-12AA31DA6269}">
      <dgm:prSet phldrT="[Texte]" custT="1"/>
      <dgm:spPr/>
      <dgm:t>
        <a:bodyPr/>
        <a:lstStyle/>
        <a:p>
          <a:r>
            <a:rPr lang="fr-FR" sz="1400" dirty="0" smtClean="0"/>
            <a:t>Déménagement</a:t>
          </a:r>
        </a:p>
        <a:p>
          <a:r>
            <a:rPr lang="fr-FR" sz="1400" dirty="0" smtClean="0"/>
            <a:t>Maternelles dans bâtiment définitif</a:t>
          </a:r>
          <a:endParaRPr lang="fr-FR" sz="1400" dirty="0"/>
        </a:p>
      </dgm:t>
    </dgm:pt>
    <dgm:pt modelId="{15347A15-CC23-461E-80BA-EF84776650E0}" type="parTrans" cxnId="{6D430CD7-4185-4315-AD62-4753E9C7FC8C}">
      <dgm:prSet/>
      <dgm:spPr/>
      <dgm:t>
        <a:bodyPr/>
        <a:lstStyle/>
        <a:p>
          <a:endParaRPr lang="fr-FR"/>
        </a:p>
      </dgm:t>
    </dgm:pt>
    <dgm:pt modelId="{202D0DE5-9785-422B-9534-3F4238FAB251}" type="sibTrans" cxnId="{6D430CD7-4185-4315-AD62-4753E9C7FC8C}">
      <dgm:prSet/>
      <dgm:spPr/>
      <dgm:t>
        <a:bodyPr/>
        <a:lstStyle/>
        <a:p>
          <a:endParaRPr lang="fr-FR"/>
        </a:p>
      </dgm:t>
    </dgm:pt>
    <dgm:pt modelId="{DBE90F15-9D6F-4AD3-A290-3A0AA6CEBC8E}">
      <dgm:prSet phldrT="[Texte]" custT="1"/>
      <dgm:spPr/>
      <dgm:t>
        <a:bodyPr/>
        <a:lstStyle/>
        <a:p>
          <a:r>
            <a:rPr lang="fr-FR" sz="2100" dirty="0" smtClean="0"/>
            <a:t>Juin 2022</a:t>
          </a:r>
          <a:endParaRPr lang="fr-FR" sz="2100" dirty="0"/>
        </a:p>
      </dgm:t>
    </dgm:pt>
    <dgm:pt modelId="{396F8CF0-3A65-485F-9800-BE486C850265}" type="parTrans" cxnId="{8D7593A0-1AA9-4B7A-AFB3-D4D253C40DC2}">
      <dgm:prSet/>
      <dgm:spPr/>
      <dgm:t>
        <a:bodyPr/>
        <a:lstStyle/>
        <a:p>
          <a:endParaRPr lang="fr-FR"/>
        </a:p>
      </dgm:t>
    </dgm:pt>
    <dgm:pt modelId="{07F63E94-28D5-44AF-A87F-09E5D4991153}" type="sibTrans" cxnId="{8D7593A0-1AA9-4B7A-AFB3-D4D253C40DC2}">
      <dgm:prSet/>
      <dgm:spPr/>
      <dgm:t>
        <a:bodyPr/>
        <a:lstStyle/>
        <a:p>
          <a:endParaRPr lang="fr-FR"/>
        </a:p>
      </dgm:t>
    </dgm:pt>
    <dgm:pt modelId="{2A63674B-24C1-4B5E-B8FA-7A0E50673C1B}">
      <dgm:prSet phldrT="[Texte]" custT="1"/>
      <dgm:spPr/>
      <dgm:t>
        <a:bodyPr/>
        <a:lstStyle/>
        <a:p>
          <a:r>
            <a:rPr lang="fr-FR" sz="1400" dirty="0" smtClean="0"/>
            <a:t>Livraison Salle à Manger</a:t>
          </a:r>
          <a:endParaRPr lang="fr-FR" sz="1400" dirty="0"/>
        </a:p>
      </dgm:t>
    </dgm:pt>
    <dgm:pt modelId="{87E8AE31-E577-4F30-B05F-BE1D71C53D64}" type="parTrans" cxnId="{12B53A9F-2424-4944-AE99-788EAD8FA0F8}">
      <dgm:prSet/>
      <dgm:spPr/>
      <dgm:t>
        <a:bodyPr/>
        <a:lstStyle/>
        <a:p>
          <a:endParaRPr lang="fr-FR"/>
        </a:p>
      </dgm:t>
    </dgm:pt>
    <dgm:pt modelId="{A360066F-88DC-4B86-AE1F-B1521C6F0A04}" type="sibTrans" cxnId="{12B53A9F-2424-4944-AE99-788EAD8FA0F8}">
      <dgm:prSet/>
      <dgm:spPr/>
      <dgm:t>
        <a:bodyPr/>
        <a:lstStyle/>
        <a:p>
          <a:endParaRPr lang="fr-FR"/>
        </a:p>
      </dgm:t>
    </dgm:pt>
    <dgm:pt modelId="{4FB9F6C8-3D97-4CF8-B2BC-3967B6FFE2AA}">
      <dgm:prSet phldrT="[Texte]" custT="1"/>
      <dgm:spPr/>
      <dgm:t>
        <a:bodyPr/>
        <a:lstStyle/>
        <a:p>
          <a:r>
            <a:rPr lang="fr-FR" sz="2100" dirty="0" smtClean="0"/>
            <a:t>Mars 2023</a:t>
          </a:r>
          <a:endParaRPr lang="fr-FR" sz="2100" dirty="0"/>
        </a:p>
      </dgm:t>
    </dgm:pt>
    <dgm:pt modelId="{5464B657-E473-4F7E-B55D-C6B69F75AABC}" type="parTrans" cxnId="{AF75DBAC-98BF-47F6-8D83-34A6BE526E8B}">
      <dgm:prSet/>
      <dgm:spPr/>
      <dgm:t>
        <a:bodyPr/>
        <a:lstStyle/>
        <a:p>
          <a:endParaRPr lang="fr-FR"/>
        </a:p>
      </dgm:t>
    </dgm:pt>
    <dgm:pt modelId="{210AD1A6-446F-4C5C-8505-1063F1517593}" type="sibTrans" cxnId="{AF75DBAC-98BF-47F6-8D83-34A6BE526E8B}">
      <dgm:prSet/>
      <dgm:spPr/>
      <dgm:t>
        <a:bodyPr/>
        <a:lstStyle/>
        <a:p>
          <a:endParaRPr lang="fr-FR"/>
        </a:p>
      </dgm:t>
    </dgm:pt>
    <dgm:pt modelId="{8D662E28-A0C2-4A3C-A664-C8B1CBF615FB}">
      <dgm:prSet phldrT="[Texte]" custT="1"/>
      <dgm:spPr/>
      <dgm:t>
        <a:bodyPr/>
        <a:lstStyle/>
        <a:p>
          <a:r>
            <a:rPr lang="fr-FR" sz="1400" dirty="0" smtClean="0"/>
            <a:t>Fin des travaux</a:t>
          </a:r>
          <a:endParaRPr lang="fr-FR" sz="1400" dirty="0"/>
        </a:p>
      </dgm:t>
    </dgm:pt>
    <dgm:pt modelId="{A8E490D6-3FF7-4A4D-BA6F-7F25A1C66A5A}" type="parTrans" cxnId="{B7955BF5-A3EB-4D64-950C-C53074B3C8BD}">
      <dgm:prSet/>
      <dgm:spPr/>
      <dgm:t>
        <a:bodyPr/>
        <a:lstStyle/>
        <a:p>
          <a:endParaRPr lang="fr-FR"/>
        </a:p>
      </dgm:t>
    </dgm:pt>
    <dgm:pt modelId="{D2F9DD26-8EA5-465A-8827-F4E81502178F}" type="sibTrans" cxnId="{B7955BF5-A3EB-4D64-950C-C53074B3C8BD}">
      <dgm:prSet/>
      <dgm:spPr/>
      <dgm:t>
        <a:bodyPr/>
        <a:lstStyle/>
        <a:p>
          <a:endParaRPr lang="fr-FR"/>
        </a:p>
      </dgm:t>
    </dgm:pt>
    <dgm:pt modelId="{A32B7950-57AF-4226-A831-C512BA4E6871}" type="pres">
      <dgm:prSet presAssocID="{53B0BB43-C2F2-465F-8C26-26BEEC4331B8}" presName="theList" presStyleCnt="0">
        <dgm:presLayoutVars>
          <dgm:dir/>
          <dgm:animLvl val="lvl"/>
          <dgm:resizeHandles val="exact"/>
        </dgm:presLayoutVars>
      </dgm:prSet>
      <dgm:spPr/>
      <dgm:t>
        <a:bodyPr/>
        <a:lstStyle/>
        <a:p>
          <a:endParaRPr lang="fr-FR"/>
        </a:p>
      </dgm:t>
    </dgm:pt>
    <dgm:pt modelId="{0ECBB7FF-A04B-4521-80DC-1C66104D99B2}" type="pres">
      <dgm:prSet presAssocID="{4A94C2D6-AAAF-4852-871E-A31B221C2669}" presName="compNode" presStyleCnt="0"/>
      <dgm:spPr/>
    </dgm:pt>
    <dgm:pt modelId="{B532C3CF-69DE-4ECD-BFDD-1CE67ED991CB}" type="pres">
      <dgm:prSet presAssocID="{4A94C2D6-AAAF-4852-871E-A31B221C2669}" presName="noGeometry" presStyleCnt="0"/>
      <dgm:spPr/>
    </dgm:pt>
    <dgm:pt modelId="{0C81108A-EE43-4042-AA9C-EB5413644068}" type="pres">
      <dgm:prSet presAssocID="{4A94C2D6-AAAF-4852-871E-A31B221C2669}" presName="childTextVisible" presStyleLbl="bgAccFollowNode1" presStyleIdx="0" presStyleCnt="4">
        <dgm:presLayoutVars>
          <dgm:bulletEnabled val="1"/>
        </dgm:presLayoutVars>
      </dgm:prSet>
      <dgm:spPr/>
      <dgm:t>
        <a:bodyPr/>
        <a:lstStyle/>
        <a:p>
          <a:endParaRPr lang="fr-FR"/>
        </a:p>
      </dgm:t>
    </dgm:pt>
    <dgm:pt modelId="{80970889-680C-4EB9-A148-5BDF81326421}" type="pres">
      <dgm:prSet presAssocID="{4A94C2D6-AAAF-4852-871E-A31B221C2669}" presName="childTextHidden" presStyleLbl="bgAccFollowNode1" presStyleIdx="0" presStyleCnt="4"/>
      <dgm:spPr/>
      <dgm:t>
        <a:bodyPr/>
        <a:lstStyle/>
        <a:p>
          <a:endParaRPr lang="fr-FR"/>
        </a:p>
      </dgm:t>
    </dgm:pt>
    <dgm:pt modelId="{CE262FE6-1803-43B5-8D19-03BD3A6A95A6}" type="pres">
      <dgm:prSet presAssocID="{4A94C2D6-AAAF-4852-871E-A31B221C2669}" presName="parentText" presStyleLbl="node1" presStyleIdx="0" presStyleCnt="4">
        <dgm:presLayoutVars>
          <dgm:chMax val="1"/>
          <dgm:bulletEnabled val="1"/>
        </dgm:presLayoutVars>
      </dgm:prSet>
      <dgm:spPr/>
      <dgm:t>
        <a:bodyPr/>
        <a:lstStyle/>
        <a:p>
          <a:endParaRPr lang="fr-FR"/>
        </a:p>
      </dgm:t>
    </dgm:pt>
    <dgm:pt modelId="{5FA5FBE3-FBE0-4699-83BC-B2A9CC1981DA}" type="pres">
      <dgm:prSet presAssocID="{4A94C2D6-AAAF-4852-871E-A31B221C2669}" presName="aSpace" presStyleCnt="0"/>
      <dgm:spPr/>
    </dgm:pt>
    <dgm:pt modelId="{C1F092F8-D085-4784-AFFE-3C22022E18C2}" type="pres">
      <dgm:prSet presAssocID="{4B86C144-A249-4E7B-AC1E-0574CE2C276F}" presName="compNode" presStyleCnt="0"/>
      <dgm:spPr/>
    </dgm:pt>
    <dgm:pt modelId="{6FCEB70F-E7EB-470B-A5E3-488E230F20AB}" type="pres">
      <dgm:prSet presAssocID="{4B86C144-A249-4E7B-AC1E-0574CE2C276F}" presName="noGeometry" presStyleCnt="0"/>
      <dgm:spPr/>
    </dgm:pt>
    <dgm:pt modelId="{74CCC70A-AE23-4EC8-BD20-AB1CB659ACED}" type="pres">
      <dgm:prSet presAssocID="{4B86C144-A249-4E7B-AC1E-0574CE2C276F}" presName="childTextVisible" presStyleLbl="bgAccFollowNode1" presStyleIdx="1" presStyleCnt="4">
        <dgm:presLayoutVars>
          <dgm:bulletEnabled val="1"/>
        </dgm:presLayoutVars>
      </dgm:prSet>
      <dgm:spPr/>
      <dgm:t>
        <a:bodyPr/>
        <a:lstStyle/>
        <a:p>
          <a:endParaRPr lang="fr-FR"/>
        </a:p>
      </dgm:t>
    </dgm:pt>
    <dgm:pt modelId="{493F9FFD-CCF0-4FCA-BBC5-EDE7227AE7BF}" type="pres">
      <dgm:prSet presAssocID="{4B86C144-A249-4E7B-AC1E-0574CE2C276F}" presName="childTextHidden" presStyleLbl="bgAccFollowNode1" presStyleIdx="1" presStyleCnt="4"/>
      <dgm:spPr/>
      <dgm:t>
        <a:bodyPr/>
        <a:lstStyle/>
        <a:p>
          <a:endParaRPr lang="fr-FR"/>
        </a:p>
      </dgm:t>
    </dgm:pt>
    <dgm:pt modelId="{57155274-8B04-4B0D-B537-368DBE76FC1C}" type="pres">
      <dgm:prSet presAssocID="{4B86C144-A249-4E7B-AC1E-0574CE2C276F}" presName="parentText" presStyleLbl="node1" presStyleIdx="1" presStyleCnt="4">
        <dgm:presLayoutVars>
          <dgm:chMax val="1"/>
          <dgm:bulletEnabled val="1"/>
        </dgm:presLayoutVars>
      </dgm:prSet>
      <dgm:spPr/>
      <dgm:t>
        <a:bodyPr/>
        <a:lstStyle/>
        <a:p>
          <a:endParaRPr lang="fr-FR"/>
        </a:p>
      </dgm:t>
    </dgm:pt>
    <dgm:pt modelId="{CF95B05C-37F1-4136-BBC8-DE8B0F730FD0}" type="pres">
      <dgm:prSet presAssocID="{4B86C144-A249-4E7B-AC1E-0574CE2C276F}" presName="aSpace" presStyleCnt="0"/>
      <dgm:spPr/>
    </dgm:pt>
    <dgm:pt modelId="{888AE01E-61AB-41B5-B4D7-559DEBF10C1B}" type="pres">
      <dgm:prSet presAssocID="{DBE90F15-9D6F-4AD3-A290-3A0AA6CEBC8E}" presName="compNode" presStyleCnt="0"/>
      <dgm:spPr/>
    </dgm:pt>
    <dgm:pt modelId="{3CCE8A96-006C-4CAB-8308-E83A847A14FD}" type="pres">
      <dgm:prSet presAssocID="{DBE90F15-9D6F-4AD3-A290-3A0AA6CEBC8E}" presName="noGeometry" presStyleCnt="0"/>
      <dgm:spPr/>
    </dgm:pt>
    <dgm:pt modelId="{55877FF3-5766-4644-B9C3-928C5AE88FFE}" type="pres">
      <dgm:prSet presAssocID="{DBE90F15-9D6F-4AD3-A290-3A0AA6CEBC8E}" presName="childTextVisible" presStyleLbl="bgAccFollowNode1" presStyleIdx="2" presStyleCnt="4">
        <dgm:presLayoutVars>
          <dgm:bulletEnabled val="1"/>
        </dgm:presLayoutVars>
      </dgm:prSet>
      <dgm:spPr/>
      <dgm:t>
        <a:bodyPr/>
        <a:lstStyle/>
        <a:p>
          <a:endParaRPr lang="fr-FR"/>
        </a:p>
      </dgm:t>
    </dgm:pt>
    <dgm:pt modelId="{F01F15FF-2423-461F-B3C3-5F352BDE3490}" type="pres">
      <dgm:prSet presAssocID="{DBE90F15-9D6F-4AD3-A290-3A0AA6CEBC8E}" presName="childTextHidden" presStyleLbl="bgAccFollowNode1" presStyleIdx="2" presStyleCnt="4"/>
      <dgm:spPr/>
      <dgm:t>
        <a:bodyPr/>
        <a:lstStyle/>
        <a:p>
          <a:endParaRPr lang="fr-FR"/>
        </a:p>
      </dgm:t>
    </dgm:pt>
    <dgm:pt modelId="{50D95E84-319D-4773-B51E-8A74B3B751AF}" type="pres">
      <dgm:prSet presAssocID="{DBE90F15-9D6F-4AD3-A290-3A0AA6CEBC8E}" presName="parentText" presStyleLbl="node1" presStyleIdx="2" presStyleCnt="4">
        <dgm:presLayoutVars>
          <dgm:chMax val="1"/>
          <dgm:bulletEnabled val="1"/>
        </dgm:presLayoutVars>
      </dgm:prSet>
      <dgm:spPr/>
      <dgm:t>
        <a:bodyPr/>
        <a:lstStyle/>
        <a:p>
          <a:endParaRPr lang="fr-FR"/>
        </a:p>
      </dgm:t>
    </dgm:pt>
    <dgm:pt modelId="{2755E201-6D40-46B2-912E-898F035F8A19}" type="pres">
      <dgm:prSet presAssocID="{DBE90F15-9D6F-4AD3-A290-3A0AA6CEBC8E}" presName="aSpace" presStyleCnt="0"/>
      <dgm:spPr/>
    </dgm:pt>
    <dgm:pt modelId="{56A77CB4-DF5B-439E-AEA2-8FDC4459CB99}" type="pres">
      <dgm:prSet presAssocID="{4FB9F6C8-3D97-4CF8-B2BC-3967B6FFE2AA}" presName="compNode" presStyleCnt="0"/>
      <dgm:spPr/>
    </dgm:pt>
    <dgm:pt modelId="{056294B0-699F-4F3A-BA66-EAD7BA148391}" type="pres">
      <dgm:prSet presAssocID="{4FB9F6C8-3D97-4CF8-B2BC-3967B6FFE2AA}" presName="noGeometry" presStyleCnt="0"/>
      <dgm:spPr/>
    </dgm:pt>
    <dgm:pt modelId="{2822ED4B-A761-4D3C-9F27-161F9B166095}" type="pres">
      <dgm:prSet presAssocID="{4FB9F6C8-3D97-4CF8-B2BC-3967B6FFE2AA}" presName="childTextVisible" presStyleLbl="bgAccFollowNode1" presStyleIdx="3" presStyleCnt="4">
        <dgm:presLayoutVars>
          <dgm:bulletEnabled val="1"/>
        </dgm:presLayoutVars>
      </dgm:prSet>
      <dgm:spPr/>
      <dgm:t>
        <a:bodyPr/>
        <a:lstStyle/>
        <a:p>
          <a:endParaRPr lang="fr-FR"/>
        </a:p>
      </dgm:t>
    </dgm:pt>
    <dgm:pt modelId="{5F7E82C2-461E-4C71-8FE3-996FFB5A6FE0}" type="pres">
      <dgm:prSet presAssocID="{4FB9F6C8-3D97-4CF8-B2BC-3967B6FFE2AA}" presName="childTextHidden" presStyleLbl="bgAccFollowNode1" presStyleIdx="3" presStyleCnt="4"/>
      <dgm:spPr/>
      <dgm:t>
        <a:bodyPr/>
        <a:lstStyle/>
        <a:p>
          <a:endParaRPr lang="fr-FR"/>
        </a:p>
      </dgm:t>
    </dgm:pt>
    <dgm:pt modelId="{E98120DB-3C09-4706-83A2-5CBA443D7663}" type="pres">
      <dgm:prSet presAssocID="{4FB9F6C8-3D97-4CF8-B2BC-3967B6FFE2AA}" presName="parentText" presStyleLbl="node1" presStyleIdx="3" presStyleCnt="4">
        <dgm:presLayoutVars>
          <dgm:chMax val="1"/>
          <dgm:bulletEnabled val="1"/>
        </dgm:presLayoutVars>
      </dgm:prSet>
      <dgm:spPr/>
      <dgm:t>
        <a:bodyPr/>
        <a:lstStyle/>
        <a:p>
          <a:endParaRPr lang="fr-FR"/>
        </a:p>
      </dgm:t>
    </dgm:pt>
  </dgm:ptLst>
  <dgm:cxnLst>
    <dgm:cxn modelId="{5269AAE5-6CA8-4351-8FCD-2239BA368A37}" type="presOf" srcId="{8D662E28-A0C2-4A3C-A664-C8B1CBF615FB}" destId="{2822ED4B-A761-4D3C-9F27-161F9B166095}" srcOrd="0" destOrd="0" presId="urn:microsoft.com/office/officeart/2005/8/layout/hProcess6"/>
    <dgm:cxn modelId="{486E8E59-DE06-4BBC-A500-DC929209F589}" srcId="{53B0BB43-C2F2-465F-8C26-26BEEC4331B8}" destId="{4B86C144-A249-4E7B-AC1E-0574CE2C276F}" srcOrd="1" destOrd="0" parTransId="{5D3D5EA0-B2E4-4B96-BDD2-FA85C17C5D3C}" sibTransId="{708A833D-8490-427D-93C3-BA3F54CD1993}"/>
    <dgm:cxn modelId="{8F35F785-590E-47FE-8EBE-542FA12095D5}" srcId="{4A94C2D6-AAAF-4852-871E-A31B221C2669}" destId="{FFC0B4AA-5515-434F-8013-039A9173C76C}" srcOrd="0" destOrd="0" parTransId="{5584B158-172A-400B-A30A-802675A74562}" sibTransId="{0562E559-D5BF-4CBF-B44D-F2C54675E2E5}"/>
    <dgm:cxn modelId="{F55174FF-4493-4800-B390-8432353359F7}" type="presOf" srcId="{4B86C144-A249-4E7B-AC1E-0574CE2C276F}" destId="{57155274-8B04-4B0D-B537-368DBE76FC1C}" srcOrd="0" destOrd="0" presId="urn:microsoft.com/office/officeart/2005/8/layout/hProcess6"/>
    <dgm:cxn modelId="{12B53A9F-2424-4944-AE99-788EAD8FA0F8}" srcId="{DBE90F15-9D6F-4AD3-A290-3A0AA6CEBC8E}" destId="{2A63674B-24C1-4B5E-B8FA-7A0E50673C1B}" srcOrd="0" destOrd="0" parTransId="{87E8AE31-E577-4F30-B05F-BE1D71C53D64}" sibTransId="{A360066F-88DC-4B86-AE1F-B1521C6F0A04}"/>
    <dgm:cxn modelId="{0C42283C-0ABD-4C7C-8E41-F43362016866}" type="presOf" srcId="{8D662E28-A0C2-4A3C-A664-C8B1CBF615FB}" destId="{5F7E82C2-461E-4C71-8FE3-996FFB5A6FE0}" srcOrd="1" destOrd="0" presId="urn:microsoft.com/office/officeart/2005/8/layout/hProcess6"/>
    <dgm:cxn modelId="{8A12FF6C-17E9-4E7C-A562-ECAADD5977F8}" type="presOf" srcId="{2A63674B-24C1-4B5E-B8FA-7A0E50673C1B}" destId="{F01F15FF-2423-461F-B3C3-5F352BDE3490}" srcOrd="1" destOrd="0" presId="urn:microsoft.com/office/officeart/2005/8/layout/hProcess6"/>
    <dgm:cxn modelId="{AF75DBAC-98BF-47F6-8D83-34A6BE526E8B}" srcId="{53B0BB43-C2F2-465F-8C26-26BEEC4331B8}" destId="{4FB9F6C8-3D97-4CF8-B2BC-3967B6FFE2AA}" srcOrd="3" destOrd="0" parTransId="{5464B657-E473-4F7E-B55D-C6B69F75AABC}" sibTransId="{210AD1A6-446F-4C5C-8505-1063F1517593}"/>
    <dgm:cxn modelId="{2201E04F-D938-4D94-948A-25E96C691D70}" type="presOf" srcId="{BB9E3F79-D7A9-48B0-AE3E-12AA31DA6269}" destId="{493F9FFD-CCF0-4FCA-BBC5-EDE7227AE7BF}" srcOrd="1" destOrd="0" presId="urn:microsoft.com/office/officeart/2005/8/layout/hProcess6"/>
    <dgm:cxn modelId="{0364AF4A-3511-416E-A6B5-52773D0939AC}" type="presOf" srcId="{DBE90F15-9D6F-4AD3-A290-3A0AA6CEBC8E}" destId="{50D95E84-319D-4773-B51E-8A74B3B751AF}" srcOrd="0" destOrd="0" presId="urn:microsoft.com/office/officeart/2005/8/layout/hProcess6"/>
    <dgm:cxn modelId="{8D7593A0-1AA9-4B7A-AFB3-D4D253C40DC2}" srcId="{53B0BB43-C2F2-465F-8C26-26BEEC4331B8}" destId="{DBE90F15-9D6F-4AD3-A290-3A0AA6CEBC8E}" srcOrd="2" destOrd="0" parTransId="{396F8CF0-3A65-485F-9800-BE486C850265}" sibTransId="{07F63E94-28D5-44AF-A87F-09E5D4991153}"/>
    <dgm:cxn modelId="{6A581095-5211-49D9-B8E5-06722E520BAD}" type="presOf" srcId="{FFC0B4AA-5515-434F-8013-039A9173C76C}" destId="{0C81108A-EE43-4042-AA9C-EB5413644068}" srcOrd="0" destOrd="0" presId="urn:microsoft.com/office/officeart/2005/8/layout/hProcess6"/>
    <dgm:cxn modelId="{4ED9CC6F-6D6E-4A36-9DDC-BFF4F6B4A7ED}" type="presOf" srcId="{53B0BB43-C2F2-465F-8C26-26BEEC4331B8}" destId="{A32B7950-57AF-4226-A831-C512BA4E6871}" srcOrd="0" destOrd="0" presId="urn:microsoft.com/office/officeart/2005/8/layout/hProcess6"/>
    <dgm:cxn modelId="{6D430CD7-4185-4315-AD62-4753E9C7FC8C}" srcId="{4B86C144-A249-4E7B-AC1E-0574CE2C276F}" destId="{BB9E3F79-D7A9-48B0-AE3E-12AA31DA6269}" srcOrd="0" destOrd="0" parTransId="{15347A15-CC23-461E-80BA-EF84776650E0}" sibTransId="{202D0DE5-9785-422B-9534-3F4238FAB251}"/>
    <dgm:cxn modelId="{483258B7-315E-4519-9D0E-206A9907F6FB}" type="presOf" srcId="{FFC0B4AA-5515-434F-8013-039A9173C76C}" destId="{80970889-680C-4EB9-A148-5BDF81326421}" srcOrd="1" destOrd="0" presId="urn:microsoft.com/office/officeart/2005/8/layout/hProcess6"/>
    <dgm:cxn modelId="{4ED7AF56-400C-434E-AE25-746AE76EE757}" type="presOf" srcId="{4FB9F6C8-3D97-4CF8-B2BC-3967B6FFE2AA}" destId="{E98120DB-3C09-4706-83A2-5CBA443D7663}" srcOrd="0" destOrd="0" presId="urn:microsoft.com/office/officeart/2005/8/layout/hProcess6"/>
    <dgm:cxn modelId="{0EA2FD88-48C8-4670-B4B3-ACB1BE59391E}" type="presOf" srcId="{4A94C2D6-AAAF-4852-871E-A31B221C2669}" destId="{CE262FE6-1803-43B5-8D19-03BD3A6A95A6}" srcOrd="0" destOrd="0" presId="urn:microsoft.com/office/officeart/2005/8/layout/hProcess6"/>
    <dgm:cxn modelId="{B7955BF5-A3EB-4D64-950C-C53074B3C8BD}" srcId="{4FB9F6C8-3D97-4CF8-B2BC-3967B6FFE2AA}" destId="{8D662E28-A0C2-4A3C-A664-C8B1CBF615FB}" srcOrd="0" destOrd="0" parTransId="{A8E490D6-3FF7-4A4D-BA6F-7F25A1C66A5A}" sibTransId="{D2F9DD26-8EA5-465A-8827-F4E81502178F}"/>
    <dgm:cxn modelId="{8E586404-A1E2-470C-8FB2-13CE796F3E01}" type="presOf" srcId="{BB9E3F79-D7A9-48B0-AE3E-12AA31DA6269}" destId="{74CCC70A-AE23-4EC8-BD20-AB1CB659ACED}" srcOrd="0" destOrd="0" presId="urn:microsoft.com/office/officeart/2005/8/layout/hProcess6"/>
    <dgm:cxn modelId="{CFC1BD22-F3C1-4339-BFAE-7A27D15A44C6}" srcId="{53B0BB43-C2F2-465F-8C26-26BEEC4331B8}" destId="{4A94C2D6-AAAF-4852-871E-A31B221C2669}" srcOrd="0" destOrd="0" parTransId="{08039270-D1F3-4C42-94FE-542AD87022F2}" sibTransId="{E9F70101-B100-419B-B72F-037DB5418016}"/>
    <dgm:cxn modelId="{FBDF21EC-10B9-4611-B89C-91849CC2869C}" type="presOf" srcId="{2A63674B-24C1-4B5E-B8FA-7A0E50673C1B}" destId="{55877FF3-5766-4644-B9C3-928C5AE88FFE}" srcOrd="0" destOrd="0" presId="urn:microsoft.com/office/officeart/2005/8/layout/hProcess6"/>
    <dgm:cxn modelId="{4DEA9108-700C-4750-843E-0BF90B5F0A05}" type="presParOf" srcId="{A32B7950-57AF-4226-A831-C512BA4E6871}" destId="{0ECBB7FF-A04B-4521-80DC-1C66104D99B2}" srcOrd="0" destOrd="0" presId="urn:microsoft.com/office/officeart/2005/8/layout/hProcess6"/>
    <dgm:cxn modelId="{51503021-1531-4D60-9F3F-0622A9314D64}" type="presParOf" srcId="{0ECBB7FF-A04B-4521-80DC-1C66104D99B2}" destId="{B532C3CF-69DE-4ECD-BFDD-1CE67ED991CB}" srcOrd="0" destOrd="0" presId="urn:microsoft.com/office/officeart/2005/8/layout/hProcess6"/>
    <dgm:cxn modelId="{C6F4E7FD-8481-448A-99A1-2E9979D1FC1F}" type="presParOf" srcId="{0ECBB7FF-A04B-4521-80DC-1C66104D99B2}" destId="{0C81108A-EE43-4042-AA9C-EB5413644068}" srcOrd="1" destOrd="0" presId="urn:microsoft.com/office/officeart/2005/8/layout/hProcess6"/>
    <dgm:cxn modelId="{212BB318-D23E-4F6A-9D57-E22441310D3F}" type="presParOf" srcId="{0ECBB7FF-A04B-4521-80DC-1C66104D99B2}" destId="{80970889-680C-4EB9-A148-5BDF81326421}" srcOrd="2" destOrd="0" presId="urn:microsoft.com/office/officeart/2005/8/layout/hProcess6"/>
    <dgm:cxn modelId="{4E0DC245-7789-4E9D-8F7D-3014F405708E}" type="presParOf" srcId="{0ECBB7FF-A04B-4521-80DC-1C66104D99B2}" destId="{CE262FE6-1803-43B5-8D19-03BD3A6A95A6}" srcOrd="3" destOrd="0" presId="urn:microsoft.com/office/officeart/2005/8/layout/hProcess6"/>
    <dgm:cxn modelId="{69E00970-C3FA-43AC-9A1B-922245F5825F}" type="presParOf" srcId="{A32B7950-57AF-4226-A831-C512BA4E6871}" destId="{5FA5FBE3-FBE0-4699-83BC-B2A9CC1981DA}" srcOrd="1" destOrd="0" presId="urn:microsoft.com/office/officeart/2005/8/layout/hProcess6"/>
    <dgm:cxn modelId="{1AEFBA18-D661-428F-8F40-29251AC9AF47}" type="presParOf" srcId="{A32B7950-57AF-4226-A831-C512BA4E6871}" destId="{C1F092F8-D085-4784-AFFE-3C22022E18C2}" srcOrd="2" destOrd="0" presId="urn:microsoft.com/office/officeart/2005/8/layout/hProcess6"/>
    <dgm:cxn modelId="{B441F8E6-4DF8-4271-A3E9-149CD4F4128D}" type="presParOf" srcId="{C1F092F8-D085-4784-AFFE-3C22022E18C2}" destId="{6FCEB70F-E7EB-470B-A5E3-488E230F20AB}" srcOrd="0" destOrd="0" presId="urn:microsoft.com/office/officeart/2005/8/layout/hProcess6"/>
    <dgm:cxn modelId="{6DD5B35E-B0B4-465E-A3C2-5E0C8E3A0D1B}" type="presParOf" srcId="{C1F092F8-D085-4784-AFFE-3C22022E18C2}" destId="{74CCC70A-AE23-4EC8-BD20-AB1CB659ACED}" srcOrd="1" destOrd="0" presId="urn:microsoft.com/office/officeart/2005/8/layout/hProcess6"/>
    <dgm:cxn modelId="{BE0994D7-9293-4A3A-B1F1-351EF98977B2}" type="presParOf" srcId="{C1F092F8-D085-4784-AFFE-3C22022E18C2}" destId="{493F9FFD-CCF0-4FCA-BBC5-EDE7227AE7BF}" srcOrd="2" destOrd="0" presId="urn:microsoft.com/office/officeart/2005/8/layout/hProcess6"/>
    <dgm:cxn modelId="{9AA67B5B-CBA4-4687-A5E5-ACD3352EE17D}" type="presParOf" srcId="{C1F092F8-D085-4784-AFFE-3C22022E18C2}" destId="{57155274-8B04-4B0D-B537-368DBE76FC1C}" srcOrd="3" destOrd="0" presId="urn:microsoft.com/office/officeart/2005/8/layout/hProcess6"/>
    <dgm:cxn modelId="{107059E1-A24D-42C1-8FB3-A34CDE244825}" type="presParOf" srcId="{A32B7950-57AF-4226-A831-C512BA4E6871}" destId="{CF95B05C-37F1-4136-BBC8-DE8B0F730FD0}" srcOrd="3" destOrd="0" presId="urn:microsoft.com/office/officeart/2005/8/layout/hProcess6"/>
    <dgm:cxn modelId="{87AE59DB-5A85-4924-8F6F-496A17DC744F}" type="presParOf" srcId="{A32B7950-57AF-4226-A831-C512BA4E6871}" destId="{888AE01E-61AB-41B5-B4D7-559DEBF10C1B}" srcOrd="4" destOrd="0" presId="urn:microsoft.com/office/officeart/2005/8/layout/hProcess6"/>
    <dgm:cxn modelId="{C9BF39EF-3AEE-4C7D-806F-A16EE29A3B2F}" type="presParOf" srcId="{888AE01E-61AB-41B5-B4D7-559DEBF10C1B}" destId="{3CCE8A96-006C-4CAB-8308-E83A847A14FD}" srcOrd="0" destOrd="0" presId="urn:microsoft.com/office/officeart/2005/8/layout/hProcess6"/>
    <dgm:cxn modelId="{845D7602-C51C-44AA-8E19-03B524C0ABBC}" type="presParOf" srcId="{888AE01E-61AB-41B5-B4D7-559DEBF10C1B}" destId="{55877FF3-5766-4644-B9C3-928C5AE88FFE}" srcOrd="1" destOrd="0" presId="urn:microsoft.com/office/officeart/2005/8/layout/hProcess6"/>
    <dgm:cxn modelId="{E622DE7A-C03E-4AA2-9CD8-25E2D378F5CF}" type="presParOf" srcId="{888AE01E-61AB-41B5-B4D7-559DEBF10C1B}" destId="{F01F15FF-2423-461F-B3C3-5F352BDE3490}" srcOrd="2" destOrd="0" presId="urn:microsoft.com/office/officeart/2005/8/layout/hProcess6"/>
    <dgm:cxn modelId="{904F6CA5-469F-4DCE-812B-B00998D47461}" type="presParOf" srcId="{888AE01E-61AB-41B5-B4D7-559DEBF10C1B}" destId="{50D95E84-319D-4773-B51E-8A74B3B751AF}" srcOrd="3" destOrd="0" presId="urn:microsoft.com/office/officeart/2005/8/layout/hProcess6"/>
    <dgm:cxn modelId="{08F8186D-3F3B-4049-AFCC-4CF4354EABA2}" type="presParOf" srcId="{A32B7950-57AF-4226-A831-C512BA4E6871}" destId="{2755E201-6D40-46B2-912E-898F035F8A19}" srcOrd="5" destOrd="0" presId="urn:microsoft.com/office/officeart/2005/8/layout/hProcess6"/>
    <dgm:cxn modelId="{9F7682E9-21C0-4D7E-BB8C-A48F6E0331DA}" type="presParOf" srcId="{A32B7950-57AF-4226-A831-C512BA4E6871}" destId="{56A77CB4-DF5B-439E-AEA2-8FDC4459CB99}" srcOrd="6" destOrd="0" presId="urn:microsoft.com/office/officeart/2005/8/layout/hProcess6"/>
    <dgm:cxn modelId="{CA764591-4829-42F2-B2B8-7452A10554E7}" type="presParOf" srcId="{56A77CB4-DF5B-439E-AEA2-8FDC4459CB99}" destId="{056294B0-699F-4F3A-BA66-EAD7BA148391}" srcOrd="0" destOrd="0" presId="urn:microsoft.com/office/officeart/2005/8/layout/hProcess6"/>
    <dgm:cxn modelId="{D02AC3FF-3BD6-41E7-8AD0-3762D0075743}" type="presParOf" srcId="{56A77CB4-DF5B-439E-AEA2-8FDC4459CB99}" destId="{2822ED4B-A761-4D3C-9F27-161F9B166095}" srcOrd="1" destOrd="0" presId="urn:microsoft.com/office/officeart/2005/8/layout/hProcess6"/>
    <dgm:cxn modelId="{C96EC8C3-96D4-4CA9-B3C9-18B2B201E429}" type="presParOf" srcId="{56A77CB4-DF5B-439E-AEA2-8FDC4459CB99}" destId="{5F7E82C2-461E-4C71-8FE3-996FFB5A6FE0}" srcOrd="2" destOrd="0" presId="urn:microsoft.com/office/officeart/2005/8/layout/hProcess6"/>
    <dgm:cxn modelId="{9A856EB3-0EFF-41BD-8809-E5DEACF514DF}" type="presParOf" srcId="{56A77CB4-DF5B-439E-AEA2-8FDC4459CB99}" destId="{E98120DB-3C09-4706-83A2-5CBA443D7663}" srcOrd="3" destOrd="0" presId="urn:microsoft.com/office/officeart/2005/8/layout/hProcess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81108A-EE43-4042-AA9C-EB5413644068}">
      <dsp:nvSpPr>
        <dsp:cNvPr id="0" name=""/>
        <dsp:cNvSpPr/>
      </dsp:nvSpPr>
      <dsp:spPr>
        <a:xfrm>
          <a:off x="2953160" y="0"/>
          <a:ext cx="2317413" cy="2025711"/>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fr-FR" sz="1400" kern="1200" dirty="0" smtClean="0"/>
            <a:t>Démolition </a:t>
          </a:r>
          <a:endParaRPr lang="fr-FR" sz="1400" kern="1200" dirty="0"/>
        </a:p>
      </dsp:txBody>
      <dsp:txXfrm>
        <a:off x="3532513" y="0"/>
        <a:ext cx="1738060" cy="2025711"/>
      </dsp:txXfrm>
    </dsp:sp>
    <dsp:sp modelId="{CE262FE6-1803-43B5-8D19-03BD3A6A95A6}">
      <dsp:nvSpPr>
        <dsp:cNvPr id="0" name=""/>
        <dsp:cNvSpPr/>
      </dsp:nvSpPr>
      <dsp:spPr>
        <a:xfrm>
          <a:off x="2373806" y="433502"/>
          <a:ext cx="1158706" cy="11587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Juillet-Aout 2020</a:t>
          </a:r>
          <a:endParaRPr lang="fr-FR" sz="1800" kern="1200" dirty="0"/>
        </a:p>
      </dsp:txBody>
      <dsp:txXfrm>
        <a:off x="2373806" y="433502"/>
        <a:ext cx="1158706" cy="1158706"/>
      </dsp:txXfrm>
    </dsp:sp>
    <dsp:sp modelId="{74CCC70A-AE23-4EC8-BD20-AB1CB659ACED}">
      <dsp:nvSpPr>
        <dsp:cNvPr id="0" name=""/>
        <dsp:cNvSpPr/>
      </dsp:nvSpPr>
      <dsp:spPr>
        <a:xfrm>
          <a:off x="6072074" y="0"/>
          <a:ext cx="2317413" cy="2025711"/>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fr-FR" sz="1400" kern="1200" dirty="0" smtClean="0"/>
            <a:t>Début des travaux de construction</a:t>
          </a:r>
          <a:endParaRPr lang="fr-FR" sz="1400" kern="1200" dirty="0"/>
        </a:p>
      </dsp:txBody>
      <dsp:txXfrm>
        <a:off x="6651427" y="0"/>
        <a:ext cx="1738060" cy="2025711"/>
      </dsp:txXfrm>
    </dsp:sp>
    <dsp:sp modelId="{57155274-8B04-4B0D-B537-368DBE76FC1C}">
      <dsp:nvSpPr>
        <dsp:cNvPr id="0" name=""/>
        <dsp:cNvSpPr/>
      </dsp:nvSpPr>
      <dsp:spPr>
        <a:xfrm>
          <a:off x="5492721" y="433502"/>
          <a:ext cx="1158706" cy="11587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Octobre 2020</a:t>
          </a:r>
          <a:endParaRPr lang="fr-FR" sz="1800" kern="1200" dirty="0"/>
        </a:p>
      </dsp:txBody>
      <dsp:txXfrm>
        <a:off x="5492721" y="433502"/>
        <a:ext cx="1158706" cy="1158706"/>
      </dsp:txXfrm>
    </dsp:sp>
    <dsp:sp modelId="{55877FF3-5766-4644-B9C3-928C5AE88FFE}">
      <dsp:nvSpPr>
        <dsp:cNvPr id="0" name=""/>
        <dsp:cNvSpPr/>
      </dsp:nvSpPr>
      <dsp:spPr>
        <a:xfrm>
          <a:off x="9150816" y="0"/>
          <a:ext cx="2723771" cy="2025711"/>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fr-FR" sz="1400" kern="1200" dirty="0" smtClean="0"/>
            <a:t>Déménagement </a:t>
          </a:r>
        </a:p>
        <a:p>
          <a:pPr lvl="0" algn="ctr" defTabSz="622300">
            <a:lnSpc>
              <a:spcPct val="90000"/>
            </a:lnSpc>
            <a:spcBef>
              <a:spcPct val="0"/>
            </a:spcBef>
            <a:spcAft>
              <a:spcPct val="35000"/>
            </a:spcAft>
          </a:pPr>
          <a:r>
            <a:rPr lang="fr-FR" sz="1400" kern="1200" dirty="0" smtClean="0"/>
            <a:t>Maternelles dans la  future Salle à Manger</a:t>
          </a:r>
          <a:endParaRPr lang="fr-FR" sz="1400" kern="1200" dirty="0"/>
        </a:p>
      </dsp:txBody>
      <dsp:txXfrm>
        <a:off x="9831759" y="0"/>
        <a:ext cx="2042828" cy="2025711"/>
      </dsp:txXfrm>
    </dsp:sp>
    <dsp:sp modelId="{50D95E84-319D-4773-B51E-8A74B3B751AF}">
      <dsp:nvSpPr>
        <dsp:cNvPr id="0" name=""/>
        <dsp:cNvSpPr/>
      </dsp:nvSpPr>
      <dsp:spPr>
        <a:xfrm>
          <a:off x="8611635" y="433502"/>
          <a:ext cx="1158706" cy="11587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Fin Avril 2021</a:t>
          </a:r>
          <a:endParaRPr lang="fr-FR" sz="1800" kern="1200" dirty="0"/>
        </a:p>
      </dsp:txBody>
      <dsp:txXfrm>
        <a:off x="8611635" y="433502"/>
        <a:ext cx="1158706" cy="115870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81108A-EE43-4042-AA9C-EB5413644068}">
      <dsp:nvSpPr>
        <dsp:cNvPr id="0" name=""/>
        <dsp:cNvSpPr/>
      </dsp:nvSpPr>
      <dsp:spPr>
        <a:xfrm>
          <a:off x="548775" y="215728"/>
          <a:ext cx="2172517" cy="189905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fr-FR" sz="1400" kern="1200" dirty="0" smtClean="0"/>
            <a:t>Déménagement</a:t>
          </a:r>
        </a:p>
        <a:p>
          <a:pPr lvl="0" algn="ctr" defTabSz="622300">
            <a:lnSpc>
              <a:spcPct val="90000"/>
            </a:lnSpc>
            <a:spcBef>
              <a:spcPct val="0"/>
            </a:spcBef>
            <a:spcAft>
              <a:spcPct val="35000"/>
            </a:spcAft>
          </a:pPr>
          <a:r>
            <a:rPr lang="fr-FR" sz="1400" kern="1200" dirty="0" smtClean="0"/>
            <a:t>Elémentaires dans bâtiment définitif</a:t>
          </a:r>
          <a:endParaRPr lang="fr-FR" sz="1400" kern="1200" dirty="0"/>
        </a:p>
      </dsp:txBody>
      <dsp:txXfrm>
        <a:off x="1091904" y="215728"/>
        <a:ext cx="1629388" cy="1899053"/>
      </dsp:txXfrm>
    </dsp:sp>
    <dsp:sp modelId="{CE262FE6-1803-43B5-8D19-03BD3A6A95A6}">
      <dsp:nvSpPr>
        <dsp:cNvPr id="0" name=""/>
        <dsp:cNvSpPr/>
      </dsp:nvSpPr>
      <dsp:spPr>
        <a:xfrm>
          <a:off x="5646" y="622126"/>
          <a:ext cx="1086258" cy="10862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t>Août 2021</a:t>
          </a:r>
          <a:endParaRPr lang="fr-FR" sz="2100" kern="1200" dirty="0"/>
        </a:p>
      </dsp:txBody>
      <dsp:txXfrm>
        <a:off x="5646" y="622126"/>
        <a:ext cx="1086258" cy="1086258"/>
      </dsp:txXfrm>
    </dsp:sp>
    <dsp:sp modelId="{74CCC70A-AE23-4EC8-BD20-AB1CB659ACED}">
      <dsp:nvSpPr>
        <dsp:cNvPr id="0" name=""/>
        <dsp:cNvSpPr/>
      </dsp:nvSpPr>
      <dsp:spPr>
        <a:xfrm>
          <a:off x="3400205" y="215728"/>
          <a:ext cx="2172517" cy="189905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fr-FR" sz="1400" kern="1200" dirty="0" smtClean="0"/>
            <a:t>Déménagement</a:t>
          </a:r>
        </a:p>
        <a:p>
          <a:pPr lvl="0" algn="ctr" defTabSz="622300">
            <a:lnSpc>
              <a:spcPct val="90000"/>
            </a:lnSpc>
            <a:spcBef>
              <a:spcPct val="0"/>
            </a:spcBef>
            <a:spcAft>
              <a:spcPct val="35000"/>
            </a:spcAft>
          </a:pPr>
          <a:r>
            <a:rPr lang="fr-FR" sz="1400" kern="1200" dirty="0" smtClean="0"/>
            <a:t>Maternelles dans bâtiment définitif</a:t>
          </a:r>
          <a:endParaRPr lang="fr-FR" sz="1400" kern="1200" dirty="0"/>
        </a:p>
      </dsp:txBody>
      <dsp:txXfrm>
        <a:off x="3943334" y="215728"/>
        <a:ext cx="1629388" cy="1899053"/>
      </dsp:txXfrm>
    </dsp:sp>
    <dsp:sp modelId="{57155274-8B04-4B0D-B537-368DBE76FC1C}">
      <dsp:nvSpPr>
        <dsp:cNvPr id="0" name=""/>
        <dsp:cNvSpPr/>
      </dsp:nvSpPr>
      <dsp:spPr>
        <a:xfrm>
          <a:off x="2857075" y="622126"/>
          <a:ext cx="1086258" cy="10862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t>Fin Oct. 2021</a:t>
          </a:r>
          <a:endParaRPr lang="fr-FR" sz="2100" kern="1200" dirty="0"/>
        </a:p>
      </dsp:txBody>
      <dsp:txXfrm>
        <a:off x="2857075" y="622126"/>
        <a:ext cx="1086258" cy="1086258"/>
      </dsp:txXfrm>
    </dsp:sp>
    <dsp:sp modelId="{55877FF3-5766-4644-B9C3-928C5AE88FFE}">
      <dsp:nvSpPr>
        <dsp:cNvPr id="0" name=""/>
        <dsp:cNvSpPr/>
      </dsp:nvSpPr>
      <dsp:spPr>
        <a:xfrm>
          <a:off x="6251634" y="215728"/>
          <a:ext cx="2172517" cy="189905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fr-FR" sz="1400" kern="1200" dirty="0" smtClean="0"/>
            <a:t>Livraison Salle à Manger</a:t>
          </a:r>
          <a:endParaRPr lang="fr-FR" sz="1400" kern="1200" dirty="0"/>
        </a:p>
      </dsp:txBody>
      <dsp:txXfrm>
        <a:off x="6794764" y="215728"/>
        <a:ext cx="1629388" cy="1899053"/>
      </dsp:txXfrm>
    </dsp:sp>
    <dsp:sp modelId="{50D95E84-319D-4773-B51E-8A74B3B751AF}">
      <dsp:nvSpPr>
        <dsp:cNvPr id="0" name=""/>
        <dsp:cNvSpPr/>
      </dsp:nvSpPr>
      <dsp:spPr>
        <a:xfrm>
          <a:off x="5708505" y="622126"/>
          <a:ext cx="1086258" cy="10862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t>Juin 2022</a:t>
          </a:r>
          <a:endParaRPr lang="fr-FR" sz="2100" kern="1200" dirty="0"/>
        </a:p>
      </dsp:txBody>
      <dsp:txXfrm>
        <a:off x="5708505" y="622126"/>
        <a:ext cx="1086258" cy="1086258"/>
      </dsp:txXfrm>
    </dsp:sp>
    <dsp:sp modelId="{2822ED4B-A761-4D3C-9F27-161F9B166095}">
      <dsp:nvSpPr>
        <dsp:cNvPr id="0" name=""/>
        <dsp:cNvSpPr/>
      </dsp:nvSpPr>
      <dsp:spPr>
        <a:xfrm>
          <a:off x="9103064" y="215728"/>
          <a:ext cx="2172517" cy="189905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fr-FR" sz="1400" kern="1200" dirty="0" smtClean="0"/>
            <a:t>Fin des travaux</a:t>
          </a:r>
          <a:endParaRPr lang="fr-FR" sz="1400" kern="1200" dirty="0"/>
        </a:p>
      </dsp:txBody>
      <dsp:txXfrm>
        <a:off x="9646193" y="215728"/>
        <a:ext cx="1629388" cy="1899053"/>
      </dsp:txXfrm>
    </dsp:sp>
    <dsp:sp modelId="{E98120DB-3C09-4706-83A2-5CBA443D7663}">
      <dsp:nvSpPr>
        <dsp:cNvPr id="0" name=""/>
        <dsp:cNvSpPr/>
      </dsp:nvSpPr>
      <dsp:spPr>
        <a:xfrm>
          <a:off x="8559934" y="622126"/>
          <a:ext cx="1086258" cy="10862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t>Mars 2023</a:t>
          </a:r>
          <a:endParaRPr lang="fr-FR" sz="2100" kern="1200" dirty="0"/>
        </a:p>
      </dsp:txBody>
      <dsp:txXfrm>
        <a:off x="8559934" y="622126"/>
        <a:ext cx="1086258" cy="108625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36"/>
            <a:ext cx="103632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 xmlns:p14="http://schemas.microsoft.com/office/powerpoint/2010/main" val="3858651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5C6B4A9-1611-4792-9094-5F34BCA07E0B}" type="datetimeFigureOut">
              <a:rPr lang="en-US" smtClean="0"/>
              <a:pPr/>
              <a:t>11/7/2019</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89333C77-0158-454C-844F-B7AB9BD7DAD4}" type="slidenum">
              <a:rPr lang="en-US" smtClean="0"/>
              <a:pPr/>
              <a:t>‹N°›</a:t>
            </a:fld>
            <a:endParaRPr lang="en-US" dirty="0"/>
          </a:p>
        </p:txBody>
      </p:sp>
    </p:spTree>
    <p:extLst>
      <p:ext uri="{BB962C8B-B14F-4D97-AF65-F5344CB8AC3E}">
        <p14:creationId xmlns="" xmlns:p14="http://schemas.microsoft.com/office/powerpoint/2010/main" val="497740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1785600" y="274649"/>
            <a:ext cx="36576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12800" y="274649"/>
            <a:ext cx="107696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 xmlns:p14="http://schemas.microsoft.com/office/powerpoint/2010/main" val="307994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 xmlns:p14="http://schemas.microsoft.com/office/powerpoint/2010/main" val="305788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11"/>
            <a:ext cx="103632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 xmlns:p14="http://schemas.microsoft.com/office/powerpoint/2010/main" val="3629643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B712588-04B1-427B-82EE-E8DB90309F08}" type="datetimeFigureOut">
              <a:rPr lang="en-US" smtClean="0"/>
              <a:pPr/>
              <a:t>11/7/2019</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6FF9F0C5-380F-41C2-899A-BAC0F0927E16}" type="slidenum">
              <a:rPr lang="en-US" smtClean="0"/>
              <a:pPr/>
              <a:t>‹N°›</a:t>
            </a:fld>
            <a:endParaRPr lang="en-US" dirty="0"/>
          </a:p>
        </p:txBody>
      </p:sp>
    </p:spTree>
    <p:extLst>
      <p:ext uri="{BB962C8B-B14F-4D97-AF65-F5344CB8AC3E}">
        <p14:creationId xmlns="" xmlns:p14="http://schemas.microsoft.com/office/powerpoint/2010/main" val="2884345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 xmlns:p14="http://schemas.microsoft.com/office/powerpoint/2010/main" val="1559275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 xmlns:p14="http://schemas.microsoft.com/office/powerpoint/2010/main" val="2562000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 xmlns:p14="http://schemas.microsoft.com/office/powerpoint/2010/main" val="147058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3" y="273050"/>
            <a:ext cx="4011084"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2A54C80-263E-416B-A8E0-580EDEADCBDC}" type="datetimeFigureOut">
              <a:rPr lang="en-US" smtClean="0"/>
              <a:pPr/>
              <a:t>11/7/2019</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519954A3-9DFD-4C44-94BA-B95130A3BA1C}" type="slidenum">
              <a:rPr lang="en-US" smtClean="0"/>
              <a:pPr/>
              <a:t>‹N°›</a:t>
            </a:fld>
            <a:endParaRPr lang="en-US" dirty="0"/>
          </a:p>
        </p:txBody>
      </p:sp>
    </p:spTree>
    <p:extLst>
      <p:ext uri="{BB962C8B-B14F-4D97-AF65-F5344CB8AC3E}">
        <p14:creationId xmlns="" xmlns:p14="http://schemas.microsoft.com/office/powerpoint/2010/main" val="3316180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 xmlns:p14="http://schemas.microsoft.com/office/powerpoint/2010/main" val="2047048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11/7/2019</a:t>
            </a:fld>
            <a:endParaRPr lang="en-US" dirty="0"/>
          </a:p>
        </p:txBody>
      </p:sp>
      <p:sp>
        <p:nvSpPr>
          <p:cNvPr id="5" name="Espace réservé du pied de page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ce réservé du numéro de diapositive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 xmlns:p14="http://schemas.microsoft.com/office/powerpoint/2010/main" val="384567071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arget="../media/image1.jpeg" Type="http://schemas.openxmlformats.org/officeDocument/2006/relationships/imag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2" Target="../media/image5.jpeg" Type="http://schemas.openxmlformats.org/officeDocument/2006/relationships/imag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arget="../media/image8.jpeg" Type="http://schemas.openxmlformats.org/officeDocument/2006/relationships/image"/><Relationship Id="rId2" Target="../slideLayouts/slideLayout2.xml" Type="http://schemas.openxmlformats.org/officeDocument/2006/relationships/slideLayout"/><Relationship Id="rId1" Target="../theme/themeOverride1.xml" Type="http://schemas.openxmlformats.org/officeDocument/2006/relationships/themeOverride"/><Relationship Id="rId4" Target="../media/image9.jpeg" Type="http://schemas.openxmlformats.org/officeDocument/2006/relationships/image"/></Relationships>
</file>

<file path=ppt/slides/_rels/slide15.xml.rels><?xml version="1.0" encoding="UTF-8" standalone="yes" ?><Relationships xmlns="http://schemas.openxmlformats.org/package/2006/relationships"><Relationship Id="rId2" Target="../media/image10.jpeg" Type="http://schemas.openxmlformats.org/officeDocument/2006/relationships/image"/><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arget="../media/image16.jpeg" Type="http://schemas.openxmlformats.org/officeDocument/2006/relationships/image"/><Relationship Id="rId2" Target="../media/image15.png" Type="http://schemas.openxmlformats.org/officeDocument/2006/relationships/image"/><Relationship Id="rId1" Target="../slideLayouts/slideLayout2.xml" Type="http://schemas.openxmlformats.org/officeDocument/2006/relationships/slideLayout"/><Relationship Id="rId4" Target="../media/image17.png" Type="http://schemas.openxmlformats.org/officeDocument/2006/relationships/image"/></Relationships>
</file>

<file path=ppt/slides/_rels/slide31.xml.rels><?xml version="1.0" encoding="UTF-8" standalone="yes" ?><Relationships xmlns="http://schemas.openxmlformats.org/package/2006/relationships"><Relationship Id="rId3" Target="../media/image18.jpeg" Type="http://schemas.openxmlformats.org/officeDocument/2006/relationships/image"/><Relationship Id="rId2" Target="../media/image15.png" Type="http://schemas.openxmlformats.org/officeDocument/2006/relationships/image"/><Relationship Id="rId1" Target="../slideLayouts/slideLayout2.xml" Type="http://schemas.openxmlformats.org/officeDocument/2006/relationships/slideLayout"/><Relationship Id="rId4" Target="../media/image19.png" Type="http://schemas.openxmlformats.org/officeDocument/2006/relationships/image"/></Relationships>
</file>

<file path=ppt/slides/_rels/slide32.xml.rels><?xml version="1.0" encoding="UTF-8" standalone="yes" ?><Relationships xmlns="http://schemas.openxmlformats.org/package/2006/relationships"><Relationship Id="rId3" Target="../media/image20.jpeg" Type="http://schemas.openxmlformats.org/officeDocument/2006/relationships/image"/><Relationship Id="rId2" Target="../media/image15.png" Type="http://schemas.openxmlformats.org/officeDocument/2006/relationships/image"/><Relationship Id="rId1" Target="../slideLayouts/slideLayout2.xml" Type="http://schemas.openxmlformats.org/officeDocument/2006/relationships/slideLayout"/><Relationship Id="rId4" Target="../media/image21.png" Type="http://schemas.openxmlformats.org/officeDocument/2006/relationships/image"/></Relationships>
</file>

<file path=ppt/slides/_rels/slide33.xml.rels><?xml version="1.0" encoding="UTF-8" standalone="yes" ?><Relationships xmlns="http://schemas.openxmlformats.org/package/2006/relationships"><Relationship Id="rId3" Target="../media/image22.jpeg" Type="http://schemas.openxmlformats.org/officeDocument/2006/relationships/image"/><Relationship Id="rId2" Target="../media/image15.png" Type="http://schemas.openxmlformats.org/officeDocument/2006/relationships/image"/><Relationship Id="rId1" Target="../slideLayouts/slideLayout2.xml" Type="http://schemas.openxmlformats.org/officeDocument/2006/relationships/slideLayout"/><Relationship Id="rId4" Target="../media/image23.png" Type="http://schemas.openxmlformats.org/officeDocument/2006/relationships/image"/></Relationships>
</file>

<file path=ppt/slides/_rels/slide34.xml.rels><?xml version="1.0" encoding="UTF-8" standalone="yes" ?><Relationships xmlns="http://schemas.openxmlformats.org/package/2006/relationships"><Relationship Id="rId3" Target="../media/image24.jpeg" Type="http://schemas.openxmlformats.org/officeDocument/2006/relationships/image"/><Relationship Id="rId2" Target="../media/image15.png" Type="http://schemas.openxmlformats.org/officeDocument/2006/relationships/image"/><Relationship Id="rId1" Target="../slideLayouts/slideLayout2.xml" Type="http://schemas.openxmlformats.org/officeDocument/2006/relationships/slideLayout"/><Relationship Id="rId4" Target="../media/image25.png" Type="http://schemas.openxmlformats.org/officeDocument/2006/relationships/image"/></Relationships>
</file>

<file path=ppt/slides/_rels/slide35.xml.rels><?xml version="1.0" encoding="UTF-8" standalone="yes" ?><Relationships xmlns="http://schemas.openxmlformats.org/package/2006/relationships"><Relationship Id="rId3" Target="../media/image26.jpeg" Type="http://schemas.openxmlformats.org/officeDocument/2006/relationships/image"/><Relationship Id="rId2" Target="../media/image15.png" Type="http://schemas.openxmlformats.org/officeDocument/2006/relationships/image"/><Relationship Id="rId1" Target="../slideLayouts/slideLayout2.xml" Type="http://schemas.openxmlformats.org/officeDocument/2006/relationships/slideLayout"/><Relationship Id="rId4" Target="../media/image27.png" Type="http://schemas.openxmlformats.org/officeDocument/2006/relationships/image"/></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arget="../media/image2.jpeg" Type="http://schemas.openxmlformats.org/officeDocument/2006/relationships/image"/><Relationship Id="rId1" Target="../slideLayouts/slideLayout2.xml" Type="http://schemas.openxmlformats.org/officeDocument/2006/relationships/slideLayout"/></Relationships>
</file>

<file path=ppt/slides/_rels/slide7.xml.rels><?xml version="1.0" encoding="UTF-8" standalone="yes" ?><Relationships xmlns="http://schemas.openxmlformats.org/package/2006/relationships"><Relationship Id="rId2" Target="../media/image3.jpeg" Type="http://schemas.openxmlformats.org/officeDocument/2006/relationships/image"/><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arget="../media/image4.jpeg" Type="http://schemas.openxmlformats.org/officeDocument/2006/relationships/imag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70427EB-EC99-4CC7-9331-EF9DACAC2270}"/>
              </a:ext>
            </a:extLst>
          </p:cNvPr>
          <p:cNvSpPr>
            <a:spLocks noGrp="1"/>
          </p:cNvSpPr>
          <p:nvPr>
            <p:ph type="ctrTitle"/>
          </p:nvPr>
        </p:nvSpPr>
        <p:spPr>
          <a:xfrm>
            <a:off x="3944986" y="3698428"/>
            <a:ext cx="7766936" cy="1646302"/>
          </a:xfrm>
        </p:spPr>
        <p:txBody>
          <a:bodyPr>
            <a:normAutofit/>
          </a:bodyPr>
          <a:lstStyle/>
          <a:p>
            <a:pPr algn="r"/>
            <a:r>
              <a:rPr lang="fr-FR" sz="2300" b="1" dirty="0">
                <a:latin typeface="Arial" panose="020B0604020202020204" pitchFamily="34" charset="0"/>
                <a:cs typeface="Arial" panose="020B0604020202020204" pitchFamily="34" charset="0"/>
              </a:rPr>
              <a:t>REHABILITATION ET EXTENSION </a:t>
            </a:r>
            <a:r>
              <a:rPr lang="fr-FR" sz="2400" b="1" dirty="0" smtClean="0">
                <a:latin typeface="Arial" panose="020B0604020202020204" pitchFamily="34" charset="0"/>
                <a:cs typeface="Arial" panose="020B0604020202020204" pitchFamily="34" charset="0"/>
              </a:rPr>
              <a:t/>
            </a:r>
            <a:br>
              <a:rPr lang="fr-FR" sz="2400" b="1" dirty="0" smtClean="0">
                <a:latin typeface="Arial" panose="020B0604020202020204" pitchFamily="34" charset="0"/>
                <a:cs typeface="Arial" panose="020B0604020202020204" pitchFamily="34" charset="0"/>
              </a:rPr>
            </a:br>
            <a:r>
              <a:rPr lang="fr-FR" sz="1400" dirty="0" smtClean="0">
                <a:latin typeface="Arial" panose="020B0604020202020204" pitchFamily="34" charset="0"/>
                <a:cs typeface="Arial" panose="020B0604020202020204" pitchFamily="34" charset="0"/>
              </a:rPr>
              <a:t>DE </a:t>
            </a:r>
            <a:r>
              <a:rPr lang="fr-FR" sz="1400" dirty="0">
                <a:latin typeface="Arial" panose="020B0604020202020204" pitchFamily="34" charset="0"/>
                <a:cs typeface="Arial" panose="020B0604020202020204" pitchFamily="34" charset="0"/>
              </a:rPr>
              <a:t>L’ECOLE ELEMENTAIRE JULES FERRY </a:t>
            </a:r>
            <a:r>
              <a:rPr lang="fr-FR" sz="1400" dirty="0" smtClean="0">
                <a:latin typeface="Arial" panose="020B0604020202020204" pitchFamily="34" charset="0"/>
                <a:cs typeface="Arial" panose="020B0604020202020204" pitchFamily="34" charset="0"/>
              </a:rPr>
              <a:t/>
            </a:r>
            <a:br>
              <a:rPr lang="fr-FR" sz="1400" dirty="0" smtClean="0">
                <a:latin typeface="Arial" panose="020B0604020202020204" pitchFamily="34" charset="0"/>
                <a:cs typeface="Arial" panose="020B0604020202020204" pitchFamily="34" charset="0"/>
              </a:rPr>
            </a:br>
            <a:r>
              <a:rPr lang="fr-FR" sz="1400" dirty="0" smtClean="0">
                <a:latin typeface="Arial" panose="020B0604020202020204" pitchFamily="34" charset="0"/>
                <a:cs typeface="Arial" panose="020B0604020202020204" pitchFamily="34" charset="0"/>
              </a:rPr>
              <a:t>ET </a:t>
            </a:r>
            <a:r>
              <a:rPr lang="fr-FR" sz="1400" dirty="0">
                <a:latin typeface="Arial" panose="020B0604020202020204" pitchFamily="34" charset="0"/>
                <a:cs typeface="Arial" panose="020B0604020202020204" pitchFamily="34" charset="0"/>
              </a:rPr>
              <a:t>DE L’ECOLE MATERNELLE DES SABLONS</a:t>
            </a:r>
          </a:p>
        </p:txBody>
      </p:sp>
      <p:sp>
        <p:nvSpPr>
          <p:cNvPr id="6" name="Titre 1">
            <a:extLst>
              <a:ext uri="{FF2B5EF4-FFF2-40B4-BE49-F238E27FC236}">
                <a16:creationId xmlns="" xmlns:a16="http://schemas.microsoft.com/office/drawing/2014/main" id="{F70427EB-EC99-4CC7-9331-EF9DACAC2270}"/>
              </a:ext>
            </a:extLst>
          </p:cNvPr>
          <p:cNvSpPr txBox="1">
            <a:spLocks/>
          </p:cNvSpPr>
          <p:nvPr/>
        </p:nvSpPr>
        <p:spPr>
          <a:xfrm>
            <a:off x="4054416" y="5022376"/>
            <a:ext cx="7657506" cy="12203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1600" b="1" dirty="0" smtClean="0">
                <a:latin typeface="Arial" panose="020B0604020202020204" pitchFamily="34" charset="0"/>
                <a:cs typeface="Arial" panose="020B0604020202020204" pitchFamily="34" charset="0"/>
              </a:rPr>
              <a:t>Présentation Réunion Publique </a:t>
            </a:r>
          </a:p>
          <a:p>
            <a:pPr algn="r"/>
            <a:r>
              <a:rPr lang="fr-FR" sz="1200" b="1" dirty="0" smtClean="0">
                <a:latin typeface="Arial" panose="020B0604020202020204" pitchFamily="34" charset="0"/>
                <a:cs typeface="Arial" panose="020B0604020202020204" pitchFamily="34" charset="0"/>
              </a:rPr>
              <a:t>Version modifiée suite aux remarques de la réunion du 5 </a:t>
            </a:r>
            <a:r>
              <a:rPr lang="fr-FR" sz="1200" b="1" dirty="0" smtClean="0">
                <a:latin typeface="Arial" panose="020B0604020202020204" pitchFamily="34" charset="0"/>
                <a:cs typeface="Arial" panose="020B0604020202020204" pitchFamily="34" charset="0"/>
              </a:rPr>
              <a:t>Novembre 2019</a:t>
            </a:r>
            <a:endParaRPr lang="fr-FR" sz="1200" b="1" dirty="0">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2"/>
          <a:srcRect/>
          <a:stretch>
            <a:fillRect/>
          </a:stretch>
        </p:blipFill>
        <p:spPr bwMode="auto">
          <a:xfrm>
            <a:off x="5705296" y="438329"/>
            <a:ext cx="5905500" cy="3600450"/>
          </a:xfrm>
          <a:prstGeom prst="rect">
            <a:avLst/>
          </a:prstGeom>
          <a:noFill/>
          <a:ln w="9525">
            <a:noFill/>
            <a:miter lim="800000"/>
            <a:headEnd/>
            <a:tailEnd/>
          </a:ln>
        </p:spPr>
      </p:pic>
    </p:spTree>
    <p:extLst>
      <p:ext uri="{BB962C8B-B14F-4D97-AF65-F5344CB8AC3E}">
        <p14:creationId xmlns="" xmlns:p14="http://schemas.microsoft.com/office/powerpoint/2010/main" val="833767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 xmlns:a16="http://schemas.microsoft.com/office/drawing/2014/main" id="{4C448159-72B3-4D3B-987A-31C60DB2C946}"/>
              </a:ext>
            </a:extLst>
          </p:cNvPr>
          <p:cNvSpPr txBox="1">
            <a:spLocks/>
          </p:cNvSpPr>
          <p:nvPr/>
        </p:nvSpPr>
        <p:spPr>
          <a:xfrm>
            <a:off x="-448236" y="5765948"/>
            <a:ext cx="12192000" cy="9486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1600" b="1" dirty="0" smtClean="0">
                <a:solidFill>
                  <a:schemeClr val="bg1"/>
                </a:solidFill>
                <a:latin typeface="Arial" panose="020B0604020202020204" pitchFamily="34" charset="0"/>
                <a:cs typeface="Arial" panose="020B0604020202020204" pitchFamily="34" charset="0"/>
              </a:rPr>
              <a:t>ENTREE MATERNELLES</a:t>
            </a:r>
          </a:p>
          <a:p>
            <a:pPr algn="r"/>
            <a:endParaRPr lang="fr-FR" sz="1600" b="1" dirty="0" smtClean="0">
              <a:solidFill>
                <a:schemeClr val="bg1"/>
              </a:solidFill>
              <a:latin typeface="Arial" panose="020B0604020202020204" pitchFamily="34" charset="0"/>
              <a:cs typeface="Arial" panose="020B0604020202020204" pitchFamily="34" charset="0"/>
            </a:endParaRPr>
          </a:p>
        </p:txBody>
      </p:sp>
      <p:sp>
        <p:nvSpPr>
          <p:cNvPr id="7" name="Titre 1">
            <a:extLst>
              <a:ext uri="{FF2B5EF4-FFF2-40B4-BE49-F238E27FC236}">
                <a16:creationId xmlns="" xmlns:a16="http://schemas.microsoft.com/office/drawing/2014/main" id="{4C448159-72B3-4D3B-987A-31C60DB2C946}"/>
              </a:ext>
            </a:extLst>
          </p:cNvPr>
          <p:cNvSpPr txBox="1">
            <a:spLocks/>
          </p:cNvSpPr>
          <p:nvPr/>
        </p:nvSpPr>
        <p:spPr>
          <a:xfrm>
            <a:off x="-295836" y="5651648"/>
            <a:ext cx="12192000" cy="9486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1600" b="1" dirty="0" smtClean="0">
                <a:solidFill>
                  <a:schemeClr val="bg1"/>
                </a:solidFill>
                <a:latin typeface="Arial" panose="020B0604020202020204" pitchFamily="34" charset="0"/>
                <a:cs typeface="Arial" panose="020B0604020202020204" pitchFamily="34" charset="0"/>
              </a:rPr>
              <a:t>ENTREE MATERNELLE</a:t>
            </a:r>
          </a:p>
          <a:p>
            <a:pPr algn="r"/>
            <a:endParaRPr lang="fr-FR" sz="1600" b="1" dirty="0" smtClean="0">
              <a:solidFill>
                <a:schemeClr val="bg1"/>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srcRect/>
          <a:stretch>
            <a:fillRect/>
          </a:stretch>
        </p:blipFill>
        <p:spPr bwMode="auto">
          <a:xfrm>
            <a:off x="1" y="0"/>
            <a:ext cx="1221986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MONTMORENCY - JULES FERRY - 1716\1716-04-PC\1716-PC-02-PIECES GRAPIQUES\IMAGES\JPEG\MONTMORENCY PERS ENTREE ELEMENTAIRE.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6592" r="11557"/>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re 1">
            <a:extLst>
              <a:ext uri="{FF2B5EF4-FFF2-40B4-BE49-F238E27FC236}">
                <a16:creationId xmlns="" xmlns:a16="http://schemas.microsoft.com/office/drawing/2014/main" id="{4C448159-72B3-4D3B-987A-31C60DB2C946}"/>
              </a:ext>
            </a:extLst>
          </p:cNvPr>
          <p:cNvSpPr txBox="1">
            <a:spLocks/>
          </p:cNvSpPr>
          <p:nvPr/>
        </p:nvSpPr>
        <p:spPr>
          <a:xfrm>
            <a:off x="-448236" y="5801361"/>
            <a:ext cx="12192000" cy="9486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1600" b="1" dirty="0" smtClean="0">
                <a:solidFill>
                  <a:schemeClr val="bg1"/>
                </a:solidFill>
                <a:latin typeface="Arial" panose="020B0604020202020204" pitchFamily="34" charset="0"/>
                <a:cs typeface="Arial" panose="020B0604020202020204" pitchFamily="34" charset="0"/>
              </a:rPr>
              <a:t>ENTREE ELEMENTAIRE</a:t>
            </a:r>
          </a:p>
          <a:p>
            <a:pPr algn="r"/>
            <a:endParaRPr lang="fr-FR" sz="16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002646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A33A7E4F-55C2-4064-89A8-68BDB2A0ABCA}"/>
              </a:ext>
            </a:extLst>
          </p:cNvPr>
          <p:cNvSpPr>
            <a:spLocks noGrp="1"/>
          </p:cNvSpPr>
          <p:nvPr>
            <p:ph idx="1"/>
          </p:nvPr>
        </p:nvSpPr>
        <p:spPr>
          <a:xfrm>
            <a:off x="1555746" y="1421491"/>
            <a:ext cx="8596668" cy="4268203"/>
          </a:xfrm>
        </p:spPr>
        <p:txBody>
          <a:bodyPr>
            <a:normAutofit/>
          </a:bodyPr>
          <a:lstStyle/>
          <a:p>
            <a:r>
              <a:rPr lang="fr-FR" sz="2000" dirty="0">
                <a:latin typeface="Arial" panose="020B0604020202020204" pitchFamily="34" charset="0"/>
                <a:cs typeface="Arial" panose="020B0604020202020204" pitchFamily="34" charset="0"/>
              </a:rPr>
              <a:t>Créer un bâtiment </a:t>
            </a:r>
            <a:r>
              <a:rPr lang="fr-FR" sz="2000" dirty="0" smtClean="0">
                <a:latin typeface="Arial" panose="020B0604020202020204" pitchFamily="34" charset="0"/>
                <a:cs typeface="Arial" panose="020B0604020202020204" pitchFamily="34" charset="0"/>
              </a:rPr>
              <a:t>lisible </a:t>
            </a:r>
            <a:r>
              <a:rPr lang="fr-FR" sz="2000" dirty="0">
                <a:latin typeface="Arial" panose="020B0604020202020204" pitchFamily="34" charset="0"/>
                <a:cs typeface="Arial" panose="020B0604020202020204" pitchFamily="34" charset="0"/>
              </a:rPr>
              <a:t>et représentatif, avenue Charles de Gaulle et rue des </a:t>
            </a:r>
            <a:r>
              <a:rPr lang="fr-FR" sz="2000" dirty="0" smtClean="0">
                <a:latin typeface="Arial" panose="020B0604020202020204" pitchFamily="34" charset="0"/>
                <a:cs typeface="Arial" panose="020B0604020202020204" pitchFamily="34" charset="0"/>
              </a:rPr>
              <a:t>Sablons.</a:t>
            </a:r>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Créer un bâtiment rue des Sablons, en contre bas de la rue </a:t>
            </a:r>
            <a:r>
              <a:rPr lang="fr-FR" sz="2000" dirty="0" smtClean="0">
                <a:latin typeface="Arial" panose="020B0604020202020204" pitchFamily="34" charset="0"/>
                <a:cs typeface="Arial" panose="020B0604020202020204" pitchFamily="34" charset="0"/>
              </a:rPr>
              <a:t>regroupant </a:t>
            </a:r>
            <a:r>
              <a:rPr lang="fr-FR" sz="2000" dirty="0">
                <a:latin typeface="Arial" panose="020B0604020202020204" pitchFamily="34" charset="0"/>
                <a:cs typeface="Arial" panose="020B0604020202020204" pitchFamily="34" charset="0"/>
              </a:rPr>
              <a:t>les salles de l’école primaire et </a:t>
            </a:r>
            <a:r>
              <a:rPr lang="fr-FR" sz="2000" dirty="0" smtClean="0">
                <a:latin typeface="Arial" panose="020B0604020202020204" pitchFamily="34" charset="0"/>
                <a:cs typeface="Arial" panose="020B0604020202020204" pitchFamily="34" charset="0"/>
              </a:rPr>
              <a:t>maternelle.</a:t>
            </a:r>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Créer un bâtiment – salle à manger des </a:t>
            </a:r>
            <a:r>
              <a:rPr lang="fr-FR" sz="2000" dirty="0" smtClean="0">
                <a:latin typeface="Arial" panose="020B0604020202020204" pitchFamily="34" charset="0"/>
                <a:cs typeface="Arial" panose="020B0604020202020204" pitchFamily="34" charset="0"/>
              </a:rPr>
              <a:t>élèves au </a:t>
            </a:r>
            <a:r>
              <a:rPr lang="fr-FR" sz="2000" dirty="0">
                <a:latin typeface="Arial" panose="020B0604020202020204" pitchFamily="34" charset="0"/>
                <a:cs typeface="Arial" panose="020B0604020202020204" pitchFamily="34" charset="0"/>
              </a:rPr>
              <a:t>centre de la cour, permettant ainsi une distinction entre les petits et les grands, et </a:t>
            </a:r>
            <a:r>
              <a:rPr lang="fr-FR" sz="2000" dirty="0" smtClean="0">
                <a:latin typeface="Arial" panose="020B0604020202020204" pitchFamily="34" charset="0"/>
                <a:cs typeface="Arial" panose="020B0604020202020204" pitchFamily="34" charset="0"/>
              </a:rPr>
              <a:t>redonnant </a:t>
            </a:r>
            <a:r>
              <a:rPr lang="fr-FR" sz="2000" dirty="0">
                <a:latin typeface="Arial" panose="020B0604020202020204" pitchFamily="34" charset="0"/>
                <a:cs typeface="Arial" panose="020B0604020202020204" pitchFamily="34" charset="0"/>
              </a:rPr>
              <a:t>une échelle aux espaces extérieurs pour les élèves.</a:t>
            </a:r>
          </a:p>
          <a:p>
            <a:r>
              <a:rPr lang="fr-FR" sz="2000" dirty="0">
                <a:latin typeface="Arial" panose="020B0604020202020204" pitchFamily="34" charset="0"/>
                <a:cs typeface="Arial" panose="020B0604020202020204" pitchFamily="34" charset="0"/>
              </a:rPr>
              <a:t>Introduire une simplicité d’usage et une lisibilité des halls et des accès aux circulations, en optimisant tous les espaces.</a:t>
            </a:r>
          </a:p>
          <a:p>
            <a:r>
              <a:rPr lang="fr-FR" sz="2000" dirty="0">
                <a:latin typeface="Arial" panose="020B0604020202020204" pitchFamily="34" charset="0"/>
                <a:cs typeface="Arial" panose="020B0604020202020204" pitchFamily="34" charset="0"/>
              </a:rPr>
              <a:t>Exprimer une image moderne, paisible et protectrice.</a:t>
            </a:r>
          </a:p>
          <a:p>
            <a:r>
              <a:rPr lang="fr-FR" sz="2000" dirty="0">
                <a:latin typeface="Arial" panose="020B0604020202020204" pitchFamily="34" charset="0"/>
                <a:cs typeface="Arial" panose="020B0604020202020204" pitchFamily="34" charset="0"/>
              </a:rPr>
              <a:t>Rendre </a:t>
            </a:r>
            <a:r>
              <a:rPr lang="fr-FR" sz="2000" dirty="0" smtClean="0">
                <a:latin typeface="Arial" panose="020B0604020202020204" pitchFamily="34" charset="0"/>
                <a:cs typeface="Arial" panose="020B0604020202020204" pitchFamily="34" charset="0"/>
              </a:rPr>
              <a:t>accessibles </a:t>
            </a:r>
            <a:r>
              <a:rPr lang="fr-FR" sz="2000" dirty="0">
                <a:latin typeface="Arial" panose="020B0604020202020204" pitchFamily="34" charset="0"/>
                <a:cs typeface="Arial" panose="020B0604020202020204" pitchFamily="34" charset="0"/>
              </a:rPr>
              <a:t>les différents espaces et lieux de vie des deux écoles à l’ensemble des usagers à mobilité </a:t>
            </a:r>
            <a:r>
              <a:rPr lang="fr-FR" sz="2000" dirty="0" smtClean="0">
                <a:latin typeface="Arial" panose="020B0604020202020204" pitchFamily="34" charset="0"/>
                <a:cs typeface="Arial" panose="020B0604020202020204" pitchFamily="34" charset="0"/>
              </a:rPr>
              <a:t>réduite.</a:t>
            </a:r>
            <a:endParaRPr lang="fr-FR" sz="2000" dirty="0">
              <a:latin typeface="Arial" panose="020B0604020202020204" pitchFamily="34" charset="0"/>
              <a:cs typeface="Arial" panose="020B0604020202020204" pitchFamily="34" charset="0"/>
            </a:endParaRPr>
          </a:p>
          <a:p>
            <a:pPr marL="0" indent="0">
              <a:buNone/>
            </a:pPr>
            <a:endParaRPr lang="fr-FR" sz="2000" dirty="0">
              <a:latin typeface="Arial" panose="020B0604020202020204" pitchFamily="34" charset="0"/>
              <a:cs typeface="Arial" panose="020B0604020202020204" pitchFamily="34" charset="0"/>
            </a:endParaRPr>
          </a:p>
        </p:txBody>
      </p:sp>
      <p:sp>
        <p:nvSpPr>
          <p:cNvPr id="8" name="Titre 1">
            <a:extLst>
              <a:ext uri="{FF2B5EF4-FFF2-40B4-BE49-F238E27FC236}">
                <a16:creationId xmlns="" xmlns:a16="http://schemas.microsoft.com/office/drawing/2014/main" id="{F6664B9C-B61B-40FB-9DD9-B2441809366A}"/>
              </a:ext>
            </a:extLst>
          </p:cNvPr>
          <p:cNvSpPr txBox="1">
            <a:spLocks/>
          </p:cNvSpPr>
          <p:nvPr/>
        </p:nvSpPr>
        <p:spPr>
          <a:xfrm>
            <a:off x="0" y="0"/>
            <a:ext cx="12192000" cy="1320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latin typeface="Arial" panose="020B0604020202020204" pitchFamily="34" charset="0"/>
                <a:cs typeface="Arial" panose="020B0604020202020204" pitchFamily="34" charset="0"/>
              </a:rPr>
              <a:t>        Principe du projet</a:t>
            </a:r>
            <a:endParaRPr lang="fr-FR" sz="28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648483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 xmlns:a16="http://schemas.microsoft.com/office/drawing/2014/main" id="{4C448159-72B3-4D3B-987A-31C60DB2C946}"/>
              </a:ext>
            </a:extLst>
          </p:cNvPr>
          <p:cNvSpPr>
            <a:spLocks noGrp="1"/>
          </p:cNvSpPr>
          <p:nvPr>
            <p:ph type="title"/>
          </p:nvPr>
        </p:nvSpPr>
        <p:spPr>
          <a:xfrm>
            <a:off x="-448236" y="5909388"/>
            <a:ext cx="12192000" cy="948612"/>
          </a:xfrm>
        </p:spPr>
        <p:txBody>
          <a:bodyPr>
            <a:normAutofit/>
          </a:bodyPr>
          <a:lstStyle/>
          <a:p>
            <a:pPr algn="r"/>
            <a:r>
              <a:rPr lang="fr-FR" sz="1600" dirty="0" smtClean="0">
                <a:latin typeface="Arial" panose="020B0604020202020204" pitchFamily="34" charset="0"/>
                <a:cs typeface="Arial" panose="020B0604020202020204" pitchFamily="34" charset="0"/>
              </a:rPr>
              <a:t>PLAN</a:t>
            </a:r>
            <a:r>
              <a:rPr lang="fr-FR" sz="1600" b="1" dirty="0" smtClean="0">
                <a:latin typeface="Arial" panose="020B0604020202020204" pitchFamily="34" charset="0"/>
                <a:cs typeface="Arial" panose="020B0604020202020204" pitchFamily="34" charset="0"/>
              </a:rPr>
              <a:t> MASSE            </a:t>
            </a:r>
            <a:br>
              <a:rPr lang="fr-FR" sz="1600" b="1" dirty="0" smtClean="0">
                <a:latin typeface="Arial" panose="020B0604020202020204" pitchFamily="34" charset="0"/>
                <a:cs typeface="Arial" panose="020B0604020202020204" pitchFamily="34" charset="0"/>
              </a:rPr>
            </a:br>
            <a:endParaRPr lang="fr-FR" sz="1600" b="1" dirty="0">
              <a:latin typeface="Arial" panose="020B0604020202020204" pitchFamily="34" charset="0"/>
              <a:cs typeface="Arial" panose="020B0604020202020204" pitchFamily="34" charset="0"/>
            </a:endParaRPr>
          </a:p>
        </p:txBody>
      </p:sp>
      <p:pic>
        <p:nvPicPr>
          <p:cNvPr id="6146" name="Picture 2" descr="C:\Users\ALPS.ITO\Desktop\PLAN MASSE.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977" t="5274" r="4187" b="15416"/>
          <a:stretch/>
        </p:blipFill>
        <p:spPr bwMode="auto">
          <a:xfrm>
            <a:off x="818866" y="95534"/>
            <a:ext cx="9717206" cy="57457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74252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837C627E-E948-4943-ADB9-0B6D78C8986C}"/>
              </a:ext>
            </a:extLst>
          </p:cNvPr>
          <p:cNvSpPr>
            <a:spLocks noGrp="1"/>
          </p:cNvSpPr>
          <p:nvPr>
            <p:ph idx="1"/>
          </p:nvPr>
        </p:nvSpPr>
        <p:spPr>
          <a:xfrm>
            <a:off x="758121" y="1254156"/>
            <a:ext cx="10435142" cy="1633329"/>
          </a:xfrm>
        </p:spPr>
        <p:txBody>
          <a:bodyPr>
            <a:normAutofit/>
          </a:bodyPr>
          <a:lstStyle/>
          <a:p>
            <a:r>
              <a:rPr lang="fr-FR" sz="1400" dirty="0">
                <a:latin typeface="Arial" panose="020B0604020202020204" pitchFamily="34" charset="0"/>
                <a:cs typeface="Arial" panose="020B0604020202020204" pitchFamily="34" charset="0"/>
              </a:rPr>
              <a:t>Un travail d’homogénéisation a été entrepris pour l’ensemble des bâtiments du site, afin de tendre vers une école homogène.  Les bâtiments neufs et réhabilités bénéficient du même traitement </a:t>
            </a:r>
            <a:r>
              <a:rPr lang="fr-FR" sz="1400" dirty="0" smtClean="0">
                <a:latin typeface="Arial" panose="020B0604020202020204" pitchFamily="34" charset="0"/>
                <a:cs typeface="Arial" panose="020B0604020202020204" pitchFamily="34" charset="0"/>
              </a:rPr>
              <a:t>architectural.</a:t>
            </a:r>
            <a:endParaRPr lang="fr-FR" sz="1400" dirty="0">
              <a:latin typeface="Arial" panose="020B0604020202020204" pitchFamily="34" charset="0"/>
              <a:cs typeface="Arial" panose="020B0604020202020204" pitchFamily="34" charset="0"/>
            </a:endParaRPr>
          </a:p>
          <a:p>
            <a:r>
              <a:rPr lang="fr-FR" sz="1400" dirty="0" smtClean="0">
                <a:latin typeface="Arial" panose="020B0604020202020204" pitchFamily="34" charset="0"/>
                <a:cs typeface="Arial" panose="020B0604020202020204" pitchFamily="34" charset="0"/>
              </a:rPr>
              <a:t>L’ensemble </a:t>
            </a:r>
            <a:r>
              <a:rPr lang="fr-FR" sz="1400" dirty="0">
                <a:latin typeface="Arial" panose="020B0604020202020204" pitchFamily="34" charset="0"/>
                <a:cs typeface="Arial" panose="020B0604020202020204" pitchFamily="34" charset="0"/>
              </a:rPr>
              <a:t>des façades sera revêtu d’un enduit </a:t>
            </a:r>
            <a:r>
              <a:rPr lang="fr-FR" sz="1400" dirty="0" smtClean="0">
                <a:latin typeface="Arial" panose="020B0604020202020204" pitchFamily="34" charset="0"/>
                <a:cs typeface="Arial" panose="020B0604020202020204" pitchFamily="34" charset="0"/>
              </a:rPr>
              <a:t>blanc avec un soubassement gris anthracite.</a:t>
            </a:r>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Les menuiseries sont </a:t>
            </a:r>
            <a:r>
              <a:rPr lang="fr-FR" sz="1400" dirty="0" smtClean="0">
                <a:latin typeface="Arial" panose="020B0604020202020204" pitchFamily="34" charset="0"/>
                <a:cs typeface="Arial" panose="020B0604020202020204" pitchFamily="34" charset="0"/>
              </a:rPr>
              <a:t>prévues </a:t>
            </a:r>
            <a:r>
              <a:rPr lang="fr-FR" sz="1400" dirty="0">
                <a:latin typeface="Arial" panose="020B0604020202020204" pitchFamily="34" charset="0"/>
                <a:cs typeface="Arial" panose="020B0604020202020204" pitchFamily="34" charset="0"/>
              </a:rPr>
              <a:t>en </a:t>
            </a:r>
            <a:r>
              <a:rPr lang="fr-FR" sz="1400" dirty="0" smtClean="0">
                <a:latin typeface="Arial" panose="020B0604020202020204" pitchFamily="34" charset="0"/>
                <a:cs typeface="Arial" panose="020B0604020202020204" pitchFamily="34" charset="0"/>
              </a:rPr>
              <a:t>aluminium.</a:t>
            </a:r>
            <a:endParaRPr lang="fr-FR" sz="1400" dirty="0">
              <a:latin typeface="Arial" panose="020B0604020202020204" pitchFamily="34" charset="0"/>
              <a:cs typeface="Arial" panose="020B0604020202020204" pitchFamily="34" charset="0"/>
            </a:endParaRPr>
          </a:p>
          <a:p>
            <a:pPr marL="0" indent="0">
              <a:buNone/>
            </a:pPr>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3"/>
          <a:srcRect/>
          <a:stretch>
            <a:fillRect/>
          </a:stretch>
        </p:blipFill>
        <p:spPr bwMode="auto">
          <a:xfrm>
            <a:off x="655778" y="2251874"/>
            <a:ext cx="10940877" cy="2015656"/>
          </a:xfrm>
          <a:prstGeom prst="rect">
            <a:avLst/>
          </a:prstGeom>
          <a:noFill/>
          <a:ln w="9525">
            <a:noFill/>
            <a:miter lim="800000"/>
            <a:headEnd/>
            <a:tailEnd/>
          </a:ln>
        </p:spPr>
      </p:pic>
      <p:pic>
        <p:nvPicPr>
          <p:cNvPr id="22535" name="Picture 7"/>
          <p:cNvPicPr>
            <a:picLocks noChangeAspect="1" noChangeArrowheads="1"/>
          </p:cNvPicPr>
          <p:nvPr/>
        </p:nvPicPr>
        <p:blipFill>
          <a:blip r:embed="rId4"/>
          <a:srcRect/>
          <a:stretch>
            <a:fillRect/>
          </a:stretch>
        </p:blipFill>
        <p:spPr bwMode="auto">
          <a:xfrm>
            <a:off x="867037" y="4261239"/>
            <a:ext cx="10518358" cy="1849135"/>
          </a:xfrm>
          <a:prstGeom prst="rect">
            <a:avLst/>
          </a:prstGeom>
          <a:noFill/>
          <a:ln w="9525">
            <a:noFill/>
            <a:miter lim="800000"/>
            <a:headEnd/>
            <a:tailEnd/>
          </a:ln>
        </p:spPr>
      </p:pic>
      <p:sp>
        <p:nvSpPr>
          <p:cNvPr id="6" name="Titre 1">
            <a:extLst>
              <a:ext uri="{FF2B5EF4-FFF2-40B4-BE49-F238E27FC236}">
                <a16:creationId xmlns="" xmlns:a16="http://schemas.microsoft.com/office/drawing/2014/main" id="{4C448159-72B3-4D3B-987A-31C60DB2C946}"/>
              </a:ext>
            </a:extLst>
          </p:cNvPr>
          <p:cNvSpPr txBox="1">
            <a:spLocks/>
          </p:cNvSpPr>
          <p:nvPr/>
        </p:nvSpPr>
        <p:spPr>
          <a:xfrm>
            <a:off x="-448236" y="4009196"/>
            <a:ext cx="12192000" cy="9486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1600" dirty="0" smtClean="0">
                <a:latin typeface="Arial" panose="020B0604020202020204" pitchFamily="34" charset="0"/>
                <a:cs typeface="Arial" panose="020B0604020202020204" pitchFamily="34" charset="0"/>
              </a:rPr>
              <a:t>FACADE</a:t>
            </a:r>
            <a:r>
              <a:rPr lang="fr-FR" sz="1600" b="1" dirty="0" smtClean="0">
                <a:latin typeface="Arial" panose="020B0604020202020204" pitchFamily="34" charset="0"/>
                <a:cs typeface="Arial" panose="020B0604020202020204" pitchFamily="34" charset="0"/>
              </a:rPr>
              <a:t> NORD</a:t>
            </a:r>
          </a:p>
          <a:p>
            <a:pPr algn="r"/>
            <a:r>
              <a:rPr lang="fr-FR" sz="1400" i="1" dirty="0" smtClean="0">
                <a:latin typeface="Arial" panose="020B0604020202020204" pitchFamily="34" charset="0"/>
                <a:cs typeface="Arial" panose="020B0604020202020204" pitchFamily="34" charset="0"/>
              </a:rPr>
              <a:t>Sur ruelle des Sablons            </a:t>
            </a:r>
            <a:br>
              <a:rPr lang="fr-FR" sz="1400" i="1" dirty="0" smtClean="0">
                <a:latin typeface="Arial" panose="020B0604020202020204" pitchFamily="34" charset="0"/>
                <a:cs typeface="Arial" panose="020B0604020202020204" pitchFamily="34" charset="0"/>
              </a:rPr>
            </a:br>
            <a:endParaRPr lang="fr-FR" sz="1400" i="1" dirty="0">
              <a:latin typeface="Arial" panose="020B0604020202020204" pitchFamily="34" charset="0"/>
              <a:cs typeface="Arial" panose="020B0604020202020204" pitchFamily="34" charset="0"/>
            </a:endParaRPr>
          </a:p>
        </p:txBody>
      </p:sp>
      <p:sp>
        <p:nvSpPr>
          <p:cNvPr id="7" name="Titre 1">
            <a:extLst>
              <a:ext uri="{FF2B5EF4-FFF2-40B4-BE49-F238E27FC236}">
                <a16:creationId xmlns="" xmlns:a16="http://schemas.microsoft.com/office/drawing/2014/main" id="{4C448159-72B3-4D3B-987A-31C60DB2C946}"/>
              </a:ext>
            </a:extLst>
          </p:cNvPr>
          <p:cNvSpPr txBox="1">
            <a:spLocks/>
          </p:cNvSpPr>
          <p:nvPr/>
        </p:nvSpPr>
        <p:spPr>
          <a:xfrm>
            <a:off x="-448236" y="5765948"/>
            <a:ext cx="12192000" cy="9486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1600" dirty="0" smtClean="0">
                <a:latin typeface="Arial" panose="020B0604020202020204" pitchFamily="34" charset="0"/>
                <a:cs typeface="Arial" panose="020B0604020202020204" pitchFamily="34" charset="0"/>
              </a:rPr>
              <a:t>FACADE</a:t>
            </a:r>
            <a:r>
              <a:rPr lang="fr-FR" sz="1600" b="1" dirty="0" smtClean="0">
                <a:latin typeface="Arial" panose="020B0604020202020204" pitchFamily="34" charset="0"/>
                <a:cs typeface="Arial" panose="020B0604020202020204" pitchFamily="34" charset="0"/>
              </a:rPr>
              <a:t> SUD</a:t>
            </a:r>
          </a:p>
          <a:p>
            <a:pPr algn="r"/>
            <a:r>
              <a:rPr lang="fr-FR" sz="1400" i="1" dirty="0" smtClean="0">
                <a:latin typeface="Arial" panose="020B0604020202020204" pitchFamily="34" charset="0"/>
                <a:cs typeface="Arial" panose="020B0604020202020204" pitchFamily="34" charset="0"/>
              </a:rPr>
              <a:t>Sur la cour</a:t>
            </a:r>
            <a:endParaRPr lang="fr-FR" sz="1400" i="1" dirty="0">
              <a:latin typeface="Arial" panose="020B0604020202020204" pitchFamily="34" charset="0"/>
              <a:cs typeface="Arial" panose="020B0604020202020204" pitchFamily="34" charset="0"/>
            </a:endParaRPr>
          </a:p>
        </p:txBody>
      </p:sp>
      <p:sp>
        <p:nvSpPr>
          <p:cNvPr id="10" name="Titre 1">
            <a:extLst>
              <a:ext uri="{FF2B5EF4-FFF2-40B4-BE49-F238E27FC236}">
                <a16:creationId xmlns="" xmlns:a16="http://schemas.microsoft.com/office/drawing/2014/main" id="{F6664B9C-B61B-40FB-9DD9-B2441809366A}"/>
              </a:ext>
            </a:extLst>
          </p:cNvPr>
          <p:cNvSpPr txBox="1">
            <a:spLocks/>
          </p:cNvSpPr>
          <p:nvPr/>
        </p:nvSpPr>
        <p:spPr>
          <a:xfrm>
            <a:off x="0" y="0"/>
            <a:ext cx="12192000" cy="13208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b="1" dirty="0" smtClean="0">
                <a:latin typeface="Arial" panose="020B0604020202020204" pitchFamily="34" charset="0"/>
                <a:cs typeface="Arial" panose="020B0604020202020204" pitchFamily="34" charset="0"/>
              </a:rPr>
              <a:t>     </a:t>
            </a:r>
            <a:br>
              <a:rPr lang="fr-FR" sz="3600" b="1" dirty="0" smtClean="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Traitement architectural</a:t>
            </a:r>
            <a:r>
              <a:rPr lang="fr-FR" sz="3600" dirty="0" smtClean="0">
                <a:latin typeface="Arial" panose="020B0604020202020204" pitchFamily="34" charset="0"/>
                <a:cs typeface="Arial" panose="020B0604020202020204" pitchFamily="34" charset="0"/>
              </a:rPr>
              <a:t/>
            </a:r>
            <a:br>
              <a:rPr lang="fr-FR" sz="3600" dirty="0" smtClean="0">
                <a:latin typeface="Arial" panose="020B0604020202020204" pitchFamily="34" charset="0"/>
                <a:cs typeface="Arial" panose="020B0604020202020204" pitchFamily="34" charset="0"/>
              </a:rPr>
            </a:br>
            <a:endParaRPr lang="fr-FR" sz="36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1381666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9EC92843-DACC-4C06-A23E-85A4E432F388}"/>
              </a:ext>
            </a:extLst>
          </p:cNvPr>
          <p:cNvSpPr>
            <a:spLocks noGrp="1"/>
          </p:cNvSpPr>
          <p:nvPr>
            <p:ph idx="1"/>
          </p:nvPr>
        </p:nvSpPr>
        <p:spPr>
          <a:xfrm>
            <a:off x="1629378" y="1046298"/>
            <a:ext cx="8596668" cy="3880773"/>
          </a:xfrm>
        </p:spPr>
        <p:txBody>
          <a:bodyPr>
            <a:normAutofit/>
          </a:bodyPr>
          <a:lstStyle/>
          <a:p>
            <a:r>
              <a:rPr lang="fr-FR" sz="1400" dirty="0">
                <a:latin typeface="Arial" panose="020B0604020202020204" pitchFamily="34" charset="0"/>
                <a:cs typeface="Arial" panose="020B0604020202020204" pitchFamily="34" charset="0"/>
              </a:rPr>
              <a:t>Pour l’ensemble des rez-de-chaussée, des brises soleil verticaux métalliques blancs protégeront et animeront la façade. Ce traitement sera doublé par un préau qui court sur l’ensemble des bâtiments de la cour intérieure primaire, demi pension et </a:t>
            </a:r>
            <a:r>
              <a:rPr lang="fr-FR" sz="1400" dirty="0" smtClean="0">
                <a:latin typeface="Arial" panose="020B0604020202020204" pitchFamily="34" charset="0"/>
                <a:cs typeface="Arial" panose="020B0604020202020204" pitchFamily="34" charset="0"/>
              </a:rPr>
              <a:t>maternelle.</a:t>
            </a:r>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p:txBody>
      </p:sp>
      <p:pic>
        <p:nvPicPr>
          <p:cNvPr id="4" name="Picture 6"/>
          <p:cNvPicPr>
            <a:picLocks noChangeAspect="1" noChangeArrowheads="1"/>
          </p:cNvPicPr>
          <p:nvPr/>
        </p:nvPicPr>
        <p:blipFill>
          <a:blip r:embed="rId2"/>
          <a:srcRect/>
          <a:stretch>
            <a:fillRect/>
          </a:stretch>
        </p:blipFill>
        <p:spPr bwMode="auto">
          <a:xfrm>
            <a:off x="1675170" y="2655125"/>
            <a:ext cx="8550876" cy="2633951"/>
          </a:xfrm>
          <a:prstGeom prst="rect">
            <a:avLst/>
          </a:prstGeom>
          <a:noFill/>
          <a:ln w="9525">
            <a:noFill/>
            <a:miter lim="800000"/>
            <a:headEnd/>
            <a:tailEnd/>
          </a:ln>
        </p:spPr>
      </p:pic>
      <p:sp>
        <p:nvSpPr>
          <p:cNvPr id="6" name="Titre 1">
            <a:extLst>
              <a:ext uri="{FF2B5EF4-FFF2-40B4-BE49-F238E27FC236}">
                <a16:creationId xmlns="" xmlns:a16="http://schemas.microsoft.com/office/drawing/2014/main" id="{4C448159-72B3-4D3B-987A-31C60DB2C946}"/>
              </a:ext>
            </a:extLst>
          </p:cNvPr>
          <p:cNvSpPr txBox="1">
            <a:spLocks/>
          </p:cNvSpPr>
          <p:nvPr/>
        </p:nvSpPr>
        <p:spPr>
          <a:xfrm>
            <a:off x="-448236" y="5790516"/>
            <a:ext cx="12192000" cy="9486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1600" dirty="0" smtClean="0">
                <a:latin typeface="Arial" panose="020B0604020202020204" pitchFamily="34" charset="0"/>
                <a:cs typeface="Arial" panose="020B0604020202020204" pitchFamily="34" charset="0"/>
              </a:rPr>
              <a:t>FACADE</a:t>
            </a:r>
            <a:r>
              <a:rPr lang="fr-FR" sz="1600" b="1" dirty="0" smtClean="0">
                <a:latin typeface="Arial" panose="020B0604020202020204" pitchFamily="34" charset="0"/>
                <a:cs typeface="Arial" panose="020B0604020202020204" pitchFamily="34" charset="0"/>
              </a:rPr>
              <a:t> OUEST</a:t>
            </a:r>
          </a:p>
          <a:p>
            <a:pPr algn="r"/>
            <a:r>
              <a:rPr lang="fr-FR" sz="1400" i="1" dirty="0" smtClean="0">
                <a:latin typeface="Arial" panose="020B0604020202020204" pitchFamily="34" charset="0"/>
                <a:cs typeface="Arial" panose="020B0604020202020204" pitchFamily="34" charset="0"/>
              </a:rPr>
              <a:t>Sur avenue Charles de Gaulle</a:t>
            </a:r>
            <a:br>
              <a:rPr lang="fr-FR" sz="1400" i="1" dirty="0" smtClean="0">
                <a:latin typeface="Arial" panose="020B0604020202020204" pitchFamily="34" charset="0"/>
                <a:cs typeface="Arial" panose="020B0604020202020204" pitchFamily="34" charset="0"/>
              </a:rPr>
            </a:br>
            <a:endParaRPr lang="fr-FR" sz="1400" i="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919401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 xmlns:a16="http://schemas.microsoft.com/office/drawing/2014/main" id="{4C448159-72B3-4D3B-987A-31C60DB2C946}"/>
              </a:ext>
            </a:extLst>
          </p:cNvPr>
          <p:cNvSpPr>
            <a:spLocks noGrp="1"/>
          </p:cNvSpPr>
          <p:nvPr>
            <p:ph type="title"/>
          </p:nvPr>
        </p:nvSpPr>
        <p:spPr>
          <a:xfrm>
            <a:off x="-448236" y="5909388"/>
            <a:ext cx="12192000" cy="948612"/>
          </a:xfrm>
        </p:spPr>
        <p:txBody>
          <a:bodyPr>
            <a:normAutofit/>
          </a:bodyPr>
          <a:lstStyle/>
          <a:p>
            <a:pPr algn="r"/>
            <a:r>
              <a:rPr lang="fr-FR" sz="1600" dirty="0" smtClean="0">
                <a:latin typeface="Arial" panose="020B0604020202020204" pitchFamily="34" charset="0"/>
                <a:cs typeface="Arial" panose="020B0604020202020204" pitchFamily="34" charset="0"/>
              </a:rPr>
              <a:t>Entrée de l’école</a:t>
            </a:r>
            <a:r>
              <a:rPr lang="fr-FR" sz="1600" b="1" dirty="0" smtClean="0">
                <a:latin typeface="Arial" panose="020B0604020202020204" pitchFamily="34" charset="0"/>
                <a:cs typeface="Arial" panose="020B0604020202020204" pitchFamily="34" charset="0"/>
              </a:rPr>
              <a:t> ELEMENTAIRE            </a:t>
            </a:r>
            <a:br>
              <a:rPr lang="fr-FR" sz="1600" b="1" dirty="0" smtClean="0">
                <a:latin typeface="Arial" panose="020B0604020202020204" pitchFamily="34" charset="0"/>
                <a:cs typeface="Arial" panose="020B0604020202020204" pitchFamily="34" charset="0"/>
              </a:rPr>
            </a:br>
            <a:endParaRPr lang="fr-FR" sz="1600" b="1"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 xmlns:a16="http://schemas.microsoft.com/office/drawing/2014/main" id="{3CD1A992-6C75-4E8A-82A9-205E47465A15}"/>
              </a:ext>
            </a:extLst>
          </p:cNvPr>
          <p:cNvSpPr>
            <a:spLocks noGrp="1"/>
          </p:cNvSpPr>
          <p:nvPr>
            <p:ph idx="1"/>
          </p:nvPr>
        </p:nvSpPr>
        <p:spPr>
          <a:xfrm>
            <a:off x="1690971" y="792467"/>
            <a:ext cx="8596668" cy="2081898"/>
          </a:xfrm>
        </p:spPr>
        <p:txBody>
          <a:bodyPr>
            <a:normAutofit/>
          </a:bodyPr>
          <a:lstStyle/>
          <a:p>
            <a:r>
              <a:rPr lang="fr-FR" sz="1400" dirty="0">
                <a:latin typeface="Arial" panose="020B0604020202020204" pitchFamily="34" charset="0"/>
                <a:cs typeface="Arial" panose="020B0604020202020204" pitchFamily="34" charset="0"/>
              </a:rPr>
              <a:t>Pour l’ensemble des étages les ouvertures de ces bâtiments seront traitées par des volumes qui accueillent des brises soleil verticaux. Les boîtes identiques sur les façades </a:t>
            </a:r>
            <a:r>
              <a:rPr lang="fr-FR" sz="1400" dirty="0" smtClean="0">
                <a:latin typeface="Arial" panose="020B0604020202020204" pitchFamily="34" charset="0"/>
                <a:cs typeface="Arial" panose="020B0604020202020204" pitchFamily="34" charset="0"/>
              </a:rPr>
              <a:t>seront </a:t>
            </a:r>
            <a:r>
              <a:rPr lang="fr-FR" sz="1400" dirty="0">
                <a:latin typeface="Arial" panose="020B0604020202020204" pitchFamily="34" charset="0"/>
                <a:cs typeface="Arial" panose="020B0604020202020204" pitchFamily="34" charset="0"/>
              </a:rPr>
              <a:t>réalisées avec 3 bardages métalliques (cuivre – aluminium- bronze</a:t>
            </a:r>
            <a:r>
              <a:rPr lang="fr-FR" sz="1400" dirty="0" smtClean="0">
                <a:latin typeface="Arial" panose="020B0604020202020204" pitchFamily="34" charset="0"/>
                <a:cs typeface="Arial" panose="020B0604020202020204" pitchFamily="34" charset="0"/>
              </a:rPr>
              <a:t>).</a:t>
            </a:r>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Des </a:t>
            </a:r>
            <a:r>
              <a:rPr lang="fr-FR" sz="1400" dirty="0" smtClean="0">
                <a:latin typeface="Arial" panose="020B0604020202020204" pitchFamily="34" charset="0"/>
                <a:cs typeface="Arial" panose="020B0604020202020204" pitchFamily="34" charset="0"/>
              </a:rPr>
              <a:t>brises soleil orientables </a:t>
            </a:r>
            <a:r>
              <a:rPr lang="fr-FR" sz="1400" dirty="0">
                <a:latin typeface="Arial" panose="020B0604020202020204" pitchFamily="34" charset="0"/>
                <a:cs typeface="Arial" panose="020B0604020202020204" pitchFamily="34" charset="0"/>
              </a:rPr>
              <a:t>animeront la </a:t>
            </a:r>
            <a:r>
              <a:rPr lang="fr-FR" sz="1400" dirty="0" smtClean="0">
                <a:latin typeface="Arial" panose="020B0604020202020204" pitchFamily="34" charset="0"/>
                <a:cs typeface="Arial" panose="020B0604020202020204" pitchFamily="34" charset="0"/>
              </a:rPr>
              <a:t>façade </a:t>
            </a:r>
            <a:r>
              <a:rPr lang="fr-FR" sz="1400" dirty="0">
                <a:latin typeface="Arial" panose="020B0604020202020204" pitchFamily="34" charset="0"/>
                <a:cs typeface="Arial" panose="020B0604020202020204" pitchFamily="34" charset="0"/>
              </a:rPr>
              <a:t>et permettront de protéger les salles de classes du soleil à </a:t>
            </a:r>
            <a:r>
              <a:rPr lang="fr-FR" sz="1400" dirty="0" smtClean="0">
                <a:latin typeface="Arial" panose="020B0604020202020204" pitchFamily="34" charset="0"/>
                <a:cs typeface="Arial" panose="020B0604020202020204" pitchFamily="34" charset="0"/>
              </a:rPr>
              <a:t>l’étage.</a:t>
            </a:r>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p:txBody>
      </p:sp>
      <p:pic>
        <p:nvPicPr>
          <p:cNvPr id="3074" name="Picture 2" descr="Z:\MONTMORENCY - JULES FERRY - 1716\1716-04-PC\1716-PC-02-PIECES GRAPIQUES\IMAGES\JPEG\MONTMORENCY PERS ENTREE ELEMENTAIRE.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95571" y="2132699"/>
            <a:ext cx="8987468" cy="3632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29988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2D1B6C33-3025-4BF6-8497-EB093A9A5897}"/>
              </a:ext>
            </a:extLst>
          </p:cNvPr>
          <p:cNvSpPr>
            <a:spLocks noGrp="1"/>
          </p:cNvSpPr>
          <p:nvPr>
            <p:ph idx="1"/>
          </p:nvPr>
        </p:nvSpPr>
        <p:spPr>
          <a:xfrm>
            <a:off x="1666193" y="1652529"/>
            <a:ext cx="8596668" cy="3297820"/>
          </a:xfrm>
        </p:spPr>
        <p:txBody>
          <a:bodyPr>
            <a:normAutofit/>
          </a:bodyPr>
          <a:lstStyle/>
          <a:p>
            <a:endParaRPr lang="fr-FR" sz="1400" dirty="0">
              <a:latin typeface="Arial" panose="020B0604020202020204" pitchFamily="34" charset="0"/>
              <a:cs typeface="Arial" panose="020B0604020202020204" pitchFamily="34" charset="0"/>
            </a:endParaRPr>
          </a:p>
          <a:p>
            <a:pPr marL="0" indent="0">
              <a:buNone/>
            </a:pPr>
            <a:r>
              <a:rPr lang="fr-FR" sz="1400" dirty="0">
                <a:latin typeface="Arial" panose="020B0604020202020204" pitchFamily="34" charset="0"/>
                <a:cs typeface="Arial" panose="020B0604020202020204" pitchFamily="34" charset="0"/>
              </a:rPr>
              <a:t>Pour les bâtiments neufs comme pour les extensions, la structure bois a été </a:t>
            </a:r>
            <a:r>
              <a:rPr lang="fr-FR" sz="1400" dirty="0" smtClean="0">
                <a:latin typeface="Arial" panose="020B0604020202020204" pitchFamily="34" charset="0"/>
                <a:cs typeface="Arial" panose="020B0604020202020204" pitchFamily="34" charset="0"/>
              </a:rPr>
              <a:t>choisie </a:t>
            </a:r>
            <a:r>
              <a:rPr lang="fr-FR" sz="1400" dirty="0">
                <a:latin typeface="Arial" panose="020B0604020202020204" pitchFamily="34" charset="0"/>
                <a:cs typeface="Arial" panose="020B0604020202020204" pitchFamily="34" charset="0"/>
              </a:rPr>
              <a:t>pour ses avantages constructifs et environnementaux.</a:t>
            </a:r>
          </a:p>
          <a:p>
            <a:endParaRPr lang="fr-FR" sz="1400" dirty="0">
              <a:latin typeface="Arial" panose="020B0604020202020204" pitchFamily="34" charset="0"/>
              <a:cs typeface="Arial" panose="020B0604020202020204" pitchFamily="34" charset="0"/>
            </a:endParaRPr>
          </a:p>
          <a:p>
            <a:r>
              <a:rPr lang="fr-FR" sz="1400" u="sng" dirty="0">
                <a:latin typeface="Arial" panose="020B0604020202020204" pitchFamily="34" charset="0"/>
                <a:cs typeface="Arial" panose="020B0604020202020204" pitchFamily="34" charset="0"/>
              </a:rPr>
              <a:t>Avantage constructif </a:t>
            </a:r>
            <a:r>
              <a:rPr lang="fr-FR" sz="1400" dirty="0">
                <a:latin typeface="Arial" panose="020B0604020202020204" pitchFamily="34" charset="0"/>
                <a:cs typeface="Arial" panose="020B0604020202020204" pitchFamily="34" charset="0"/>
              </a:rPr>
              <a:t>: délais courts de réalisation permettant de </a:t>
            </a:r>
            <a:r>
              <a:rPr lang="fr-FR" sz="1400" dirty="0" smtClean="0">
                <a:latin typeface="Arial" panose="020B0604020202020204" pitchFamily="34" charset="0"/>
                <a:cs typeface="Arial" panose="020B0604020202020204" pitchFamily="34" charset="0"/>
              </a:rPr>
              <a:t>moduler le phasage et de l’adapter </a:t>
            </a:r>
            <a:r>
              <a:rPr lang="fr-FR" sz="1400" dirty="0">
                <a:latin typeface="Arial" panose="020B0604020202020204" pitchFamily="34" charset="0"/>
                <a:cs typeface="Arial" panose="020B0604020202020204" pitchFamily="34" charset="0"/>
              </a:rPr>
              <a:t>à un site occupé.</a:t>
            </a:r>
          </a:p>
          <a:p>
            <a:endParaRPr lang="fr-FR" sz="1400" dirty="0">
              <a:latin typeface="Arial" panose="020B0604020202020204" pitchFamily="34" charset="0"/>
              <a:cs typeface="Arial" panose="020B0604020202020204" pitchFamily="34" charset="0"/>
            </a:endParaRPr>
          </a:p>
          <a:p>
            <a:r>
              <a:rPr lang="fr-FR" sz="1400" u="sng" dirty="0">
                <a:latin typeface="Arial" panose="020B0604020202020204" pitchFamily="34" charset="0"/>
                <a:cs typeface="Arial" panose="020B0604020202020204" pitchFamily="34" charset="0"/>
              </a:rPr>
              <a:t>Avantage </a:t>
            </a:r>
            <a:r>
              <a:rPr lang="fr-FR" sz="1400" u="sng" dirty="0" smtClean="0">
                <a:latin typeface="Arial" panose="020B0604020202020204" pitchFamily="34" charset="0"/>
                <a:cs typeface="Arial" panose="020B0604020202020204" pitchFamily="34" charset="0"/>
              </a:rPr>
              <a:t>environnemental </a:t>
            </a:r>
            <a:r>
              <a:rPr lang="fr-FR" sz="1400" dirty="0">
                <a:latin typeface="Arial" panose="020B0604020202020204" pitchFamily="34" charset="0"/>
                <a:cs typeface="Arial" panose="020B0604020202020204" pitchFamily="34" charset="0"/>
              </a:rPr>
              <a:t>: qualité matériau biosourcé</a:t>
            </a:r>
          </a:p>
        </p:txBody>
      </p:sp>
      <p:sp>
        <p:nvSpPr>
          <p:cNvPr id="5" name="Titre 1">
            <a:extLst>
              <a:ext uri="{FF2B5EF4-FFF2-40B4-BE49-F238E27FC236}">
                <a16:creationId xmlns="" xmlns:a16="http://schemas.microsoft.com/office/drawing/2014/main" id="{F6664B9C-B61B-40FB-9DD9-B2441809366A}"/>
              </a:ext>
            </a:extLst>
          </p:cNvPr>
          <p:cNvSpPr txBox="1">
            <a:spLocks/>
          </p:cNvSpPr>
          <p:nvPr/>
        </p:nvSpPr>
        <p:spPr>
          <a:xfrm>
            <a:off x="0" y="0"/>
            <a:ext cx="12192000" cy="1320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latin typeface="Arial" panose="020B0604020202020204" pitchFamily="34" charset="0"/>
                <a:cs typeface="Arial" panose="020B0604020202020204" pitchFamily="34" charset="0"/>
              </a:rPr>
              <a:t>        Traitement structurel</a:t>
            </a:r>
            <a:endParaRPr lang="fr-FR" sz="28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045061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607D9140-7273-4CBE-8B3A-D3D8138B82A0}"/>
              </a:ext>
            </a:extLst>
          </p:cNvPr>
          <p:cNvSpPr>
            <a:spLocks noGrp="1"/>
          </p:cNvSpPr>
          <p:nvPr>
            <p:ph idx="1"/>
          </p:nvPr>
        </p:nvSpPr>
        <p:spPr>
          <a:xfrm>
            <a:off x="1675818" y="1430788"/>
            <a:ext cx="8596668" cy="4602676"/>
          </a:xfrm>
        </p:spPr>
        <p:txBody>
          <a:bodyPr>
            <a:normAutofit/>
          </a:bodyPr>
          <a:lstStyle/>
          <a:p>
            <a:endParaRPr lang="fr-FR" sz="1400" dirty="0">
              <a:latin typeface="Arial" panose="020B0604020202020204" pitchFamily="34" charset="0"/>
              <a:cs typeface="Arial" panose="020B0604020202020204" pitchFamily="34" charset="0"/>
            </a:endParaRPr>
          </a:p>
          <a:p>
            <a:endParaRPr lang="fr-FR" sz="1400" dirty="0" smtClean="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Il n’est pas prévu de place de stationnement dans l’enceinte des écoles. Seule une aire de livraison est aménagée dans le projet.</a:t>
            </a:r>
          </a:p>
          <a:p>
            <a:pPr marL="0" indent="0">
              <a:buNone/>
            </a:pPr>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Le bâtiment </a:t>
            </a:r>
            <a:r>
              <a:rPr lang="fr-FR" sz="1400" dirty="0" smtClean="0">
                <a:latin typeface="Arial" panose="020B0604020202020204" pitchFamily="34" charset="0"/>
                <a:cs typeface="Arial" panose="020B0604020202020204" pitchFamily="34" charset="0"/>
              </a:rPr>
              <a:t>est </a:t>
            </a:r>
            <a:r>
              <a:rPr lang="fr-FR" sz="1400" dirty="0">
                <a:latin typeface="Arial" panose="020B0604020202020204" pitchFamily="34" charset="0"/>
                <a:cs typeface="Arial" panose="020B0604020202020204" pitchFamily="34" charset="0"/>
              </a:rPr>
              <a:t>pensé comme un seul groupe scolaire, ERP de type R (enseignement) de 2</a:t>
            </a:r>
            <a:r>
              <a:rPr lang="fr-FR" sz="1400" baseline="30000" dirty="0">
                <a:latin typeface="Arial" panose="020B0604020202020204" pitchFamily="34" charset="0"/>
                <a:cs typeface="Arial" panose="020B0604020202020204" pitchFamily="34" charset="0"/>
              </a:rPr>
              <a:t>ème</a:t>
            </a:r>
            <a:r>
              <a:rPr lang="fr-FR" sz="1400" dirty="0">
                <a:latin typeface="Arial" panose="020B0604020202020204" pitchFamily="34" charset="0"/>
                <a:cs typeface="Arial" panose="020B0604020202020204" pitchFamily="34" charset="0"/>
              </a:rPr>
              <a:t> catégorie avec des activités de type N (restauration</a:t>
            </a:r>
            <a:r>
              <a:rPr lang="fr-FR" sz="1400" dirty="0" smtClean="0">
                <a:latin typeface="Arial" panose="020B0604020202020204" pitchFamily="34" charset="0"/>
                <a:cs typeface="Arial" panose="020B0604020202020204" pitchFamily="34" charset="0"/>
              </a:rPr>
              <a:t>).</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Les façades sont prévues accessibles côté cour avec un accès </a:t>
            </a:r>
            <a:r>
              <a:rPr lang="fr-FR" sz="1400" dirty="0" smtClean="0">
                <a:latin typeface="Arial" panose="020B0604020202020204" pitchFamily="34" charset="0"/>
                <a:cs typeface="Arial" panose="020B0604020202020204" pitchFamily="34" charset="0"/>
              </a:rPr>
              <a:t>des secours </a:t>
            </a:r>
            <a:r>
              <a:rPr lang="fr-FR" sz="1400" dirty="0">
                <a:latin typeface="Arial" panose="020B0604020202020204" pitchFamily="34" charset="0"/>
                <a:cs typeface="Arial" panose="020B0604020202020204" pitchFamily="34" charset="0"/>
              </a:rPr>
              <a:t>depuis l’avenue Charles de Gaulle, sous le nouveau </a:t>
            </a:r>
            <a:r>
              <a:rPr lang="fr-FR" sz="1400" dirty="0" smtClean="0">
                <a:latin typeface="Arial" panose="020B0604020202020204" pitchFamily="34" charset="0"/>
                <a:cs typeface="Arial" panose="020B0604020202020204" pitchFamily="34" charset="0"/>
              </a:rPr>
              <a:t>bâtiment </a:t>
            </a:r>
            <a:r>
              <a:rPr lang="fr-FR" sz="1400" dirty="0">
                <a:latin typeface="Arial" panose="020B0604020202020204" pitchFamily="34" charset="0"/>
                <a:cs typeface="Arial" panose="020B0604020202020204" pitchFamily="34" charset="0"/>
              </a:rPr>
              <a:t>de l’élémentaire.</a:t>
            </a:r>
          </a:p>
        </p:txBody>
      </p:sp>
      <p:sp>
        <p:nvSpPr>
          <p:cNvPr id="4" name="Titre 1">
            <a:extLst>
              <a:ext uri="{FF2B5EF4-FFF2-40B4-BE49-F238E27FC236}">
                <a16:creationId xmlns="" xmlns:a16="http://schemas.microsoft.com/office/drawing/2014/main" id="{F6664B9C-B61B-40FB-9DD9-B2441809366A}"/>
              </a:ext>
            </a:extLst>
          </p:cNvPr>
          <p:cNvSpPr txBox="1">
            <a:spLocks/>
          </p:cNvSpPr>
          <p:nvPr/>
        </p:nvSpPr>
        <p:spPr>
          <a:xfrm>
            <a:off x="0" y="0"/>
            <a:ext cx="12192000" cy="1320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latin typeface="Arial" panose="020B0604020202020204" pitchFamily="34" charset="0"/>
                <a:cs typeface="Arial" panose="020B0604020202020204" pitchFamily="34" charset="0"/>
              </a:rPr>
              <a:t>        QUELQUES PRECISIONS</a:t>
            </a:r>
            <a:endParaRPr lang="fr-FR" sz="28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413530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MONTMORENCY - JULES FERRY - 1716\1716-05-PRO\1716-PRO-PRESENTATION PPT\RDC.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18707" r="61720" b="40646"/>
          <a:stretch/>
        </p:blipFill>
        <p:spPr bwMode="auto">
          <a:xfrm>
            <a:off x="4802020" y="1042896"/>
            <a:ext cx="6795527" cy="504810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Espace réservé du contenu 2">
            <a:extLst>
              <a:ext uri="{FF2B5EF4-FFF2-40B4-BE49-F238E27FC236}">
                <a16:creationId xmlns="" xmlns:a16="http://schemas.microsoft.com/office/drawing/2014/main" id="{ED5F8711-CE69-453B-A342-A55CF2F95CBF}"/>
              </a:ext>
            </a:extLst>
          </p:cNvPr>
          <p:cNvSpPr>
            <a:spLocks noGrp="1"/>
          </p:cNvSpPr>
          <p:nvPr>
            <p:ph idx="1"/>
          </p:nvPr>
        </p:nvSpPr>
        <p:spPr>
          <a:xfrm>
            <a:off x="872183" y="1029730"/>
            <a:ext cx="3632886" cy="5173362"/>
          </a:xfrm>
        </p:spPr>
        <p:txBody>
          <a:bodyPr>
            <a:noAutofit/>
          </a:bodyPr>
          <a:lstStyle/>
          <a:p>
            <a:pPr marL="0" indent="0">
              <a:buNone/>
            </a:pPr>
            <a:r>
              <a:rPr lang="fr-FR" sz="1400" b="1" dirty="0" smtClean="0">
                <a:latin typeface="Arial" panose="020B0604020202020204" pitchFamily="34" charset="0"/>
                <a:cs typeface="Arial" panose="020B0604020202020204" pitchFamily="34" charset="0"/>
              </a:rPr>
              <a:t>Le rez-de-chaussée</a:t>
            </a:r>
            <a:endParaRPr lang="fr-FR" sz="1400" dirty="0" smtClean="0">
              <a:latin typeface="Arial" panose="020B0604020202020204" pitchFamily="34" charset="0"/>
              <a:cs typeface="Arial" panose="020B0604020202020204" pitchFamily="34" charset="0"/>
            </a:endParaRPr>
          </a:p>
          <a:p>
            <a:r>
              <a:rPr lang="fr-FR" sz="1400" dirty="0" smtClean="0">
                <a:latin typeface="Arial" panose="020B0604020202020204" pitchFamily="34" charset="0"/>
                <a:cs typeface="Arial" panose="020B0604020202020204" pitchFamily="34" charset="0"/>
              </a:rPr>
              <a:t>L’accès </a:t>
            </a:r>
            <a:r>
              <a:rPr lang="fr-FR" sz="1400" dirty="0">
                <a:latin typeface="Arial" panose="020B0604020202020204" pitchFamily="34" charset="0"/>
                <a:cs typeface="Arial" panose="020B0604020202020204" pitchFamily="34" charset="0"/>
              </a:rPr>
              <a:t>à l’école est conservé Avenue Charles de Gaulle. Il se distingue par un large emmarchement permettant d’accéder au parvis couvert.</a:t>
            </a:r>
          </a:p>
          <a:p>
            <a:r>
              <a:rPr lang="fr-FR" sz="1400" dirty="0">
                <a:latin typeface="Arial" panose="020B0604020202020204" pitchFamily="34" charset="0"/>
                <a:cs typeface="Arial" panose="020B0604020202020204" pitchFamily="34" charset="0"/>
              </a:rPr>
              <a:t>Un large hall vitré offre une vue vers le cœur de l’établissement.</a:t>
            </a:r>
          </a:p>
          <a:p>
            <a:r>
              <a:rPr lang="fr-FR" sz="1400" dirty="0">
                <a:latin typeface="Arial" panose="020B0604020202020204" pitchFamily="34" charset="0"/>
                <a:cs typeface="Arial" panose="020B0604020202020204" pitchFamily="34" charset="0"/>
              </a:rPr>
              <a:t>Face à l’entrée, l’escalier et l’ascenseur </a:t>
            </a:r>
            <a:r>
              <a:rPr lang="fr-FR" sz="1400" dirty="0" smtClean="0">
                <a:latin typeface="Arial" panose="020B0604020202020204" pitchFamily="34" charset="0"/>
                <a:cs typeface="Arial" panose="020B0604020202020204" pitchFamily="34" charset="0"/>
              </a:rPr>
              <a:t>permettent </a:t>
            </a:r>
            <a:r>
              <a:rPr lang="fr-FR" sz="1400" dirty="0">
                <a:latin typeface="Arial" panose="020B0604020202020204" pitchFamily="34" charset="0"/>
                <a:cs typeface="Arial" panose="020B0604020202020204" pitchFamily="34" charset="0"/>
              </a:rPr>
              <a:t>l’accès à l’étage où se </a:t>
            </a:r>
            <a:r>
              <a:rPr lang="fr-FR" sz="1400" dirty="0" smtClean="0">
                <a:latin typeface="Arial" panose="020B0604020202020204" pitchFamily="34" charset="0"/>
                <a:cs typeface="Arial" panose="020B0604020202020204" pitchFamily="34" charset="0"/>
              </a:rPr>
              <a:t>trouvent </a:t>
            </a:r>
            <a:r>
              <a:rPr lang="fr-FR" sz="1400" dirty="0">
                <a:latin typeface="Arial" panose="020B0604020202020204" pitchFamily="34" charset="0"/>
                <a:cs typeface="Arial" panose="020B0604020202020204" pitchFamily="34" charset="0"/>
              </a:rPr>
              <a:t>des salles de classes.</a:t>
            </a:r>
          </a:p>
          <a:p>
            <a:r>
              <a:rPr lang="fr-FR" sz="1400" dirty="0">
                <a:latin typeface="Arial" panose="020B0604020202020204" pitchFamily="34" charset="0"/>
                <a:cs typeface="Arial" panose="020B0604020202020204" pitchFamily="34" charset="0"/>
              </a:rPr>
              <a:t>Le bureau de direction est situé à l’entrée et occupe une vue sur le parvis.</a:t>
            </a:r>
          </a:p>
          <a:p>
            <a:r>
              <a:rPr lang="fr-FR" sz="1400" dirty="0">
                <a:latin typeface="Arial" panose="020B0604020202020204" pitchFamily="34" charset="0"/>
                <a:cs typeface="Arial" panose="020B0604020202020204" pitchFamily="34" charset="0"/>
              </a:rPr>
              <a:t>La bibliothèque constitue la rotule fonctionnelle de l’école ; elle est visible depuis le hall et s'ouvre sur la cour de l’école.</a:t>
            </a:r>
          </a:p>
          <a:p>
            <a:r>
              <a:rPr lang="fr-FR" sz="1400" dirty="0">
                <a:latin typeface="Arial" panose="020B0604020202020204" pitchFamily="34" charset="0"/>
                <a:cs typeface="Arial" panose="020B0604020202020204" pitchFamily="34" charset="0"/>
              </a:rPr>
              <a:t>La salle des professeurs occupe une position centrale et permet une surveillance accrue.</a:t>
            </a:r>
          </a:p>
          <a:p>
            <a:r>
              <a:rPr lang="fr-FR" sz="1400" dirty="0">
                <a:latin typeface="Arial" panose="020B0604020202020204" pitchFamily="34" charset="0"/>
                <a:cs typeface="Arial" panose="020B0604020202020204" pitchFamily="34" charset="0"/>
              </a:rPr>
              <a:t>Les sanitaires sont accessibles depuis le préau et la circulation principale</a:t>
            </a:r>
          </a:p>
        </p:txBody>
      </p:sp>
      <p:sp>
        <p:nvSpPr>
          <p:cNvPr id="6" name="Titre 1">
            <a:extLst>
              <a:ext uri="{FF2B5EF4-FFF2-40B4-BE49-F238E27FC236}">
                <a16:creationId xmlns="" xmlns:a16="http://schemas.microsoft.com/office/drawing/2014/main" id="{F6664B9C-B61B-40FB-9DD9-B2441809366A}"/>
              </a:ext>
            </a:extLst>
          </p:cNvPr>
          <p:cNvSpPr txBox="1">
            <a:spLocks/>
          </p:cNvSpPr>
          <p:nvPr/>
        </p:nvSpPr>
        <p:spPr>
          <a:xfrm>
            <a:off x="0" y="0"/>
            <a:ext cx="12192000" cy="1320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latin typeface="Arial" panose="020B0604020202020204" pitchFamily="34" charset="0"/>
                <a:cs typeface="Arial" panose="020B0604020202020204" pitchFamily="34" charset="0"/>
              </a:rPr>
              <a:t>        Fonctionnement de l’école élémentaire</a:t>
            </a:r>
            <a:endParaRPr lang="fr-FR" sz="2800" dirty="0">
              <a:latin typeface="Arial" panose="020B0604020202020204" pitchFamily="34" charset="0"/>
              <a:cs typeface="Arial" panose="020B0604020202020204" pitchFamily="34" charset="0"/>
            </a:endParaRPr>
          </a:p>
        </p:txBody>
      </p:sp>
      <p:pic>
        <p:nvPicPr>
          <p:cNvPr id="3074" name="Picture 2" descr="Z:\MONTMORENCY - JULES FERRY - 1716\1716-05-PRO\1716-PRO-PRESENTATION PPT\RDC.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2610" t="79301" r="83803" b="15703"/>
          <a:stretch/>
        </p:blipFill>
        <p:spPr bwMode="auto">
          <a:xfrm>
            <a:off x="11226073" y="6091002"/>
            <a:ext cx="742951" cy="7239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73266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99EE76B-7E10-4901-8636-686045F18270}"/>
              </a:ext>
            </a:extLst>
          </p:cNvPr>
          <p:cNvSpPr>
            <a:spLocks noGrp="1"/>
          </p:cNvSpPr>
          <p:nvPr>
            <p:ph type="title"/>
          </p:nvPr>
        </p:nvSpPr>
        <p:spPr>
          <a:xfrm>
            <a:off x="-491086" y="0"/>
            <a:ext cx="12192000" cy="980622"/>
          </a:xfrm>
        </p:spPr>
        <p:txBody>
          <a:bodyPr>
            <a:noAutofit/>
          </a:bodyPr>
          <a:lstStyle/>
          <a:p>
            <a:pPr algn="r"/>
            <a:r>
              <a:rPr lang="fr-FR" sz="3200" b="1" dirty="0" smtClean="0">
                <a:latin typeface="Arial" panose="020B0604020202020204" pitchFamily="34" charset="0"/>
                <a:cs typeface="Arial" panose="020B0604020202020204" pitchFamily="34" charset="0"/>
              </a:rPr>
              <a:t/>
            </a:r>
            <a:br>
              <a:rPr lang="fr-FR" sz="3200" b="1" dirty="0" smtClean="0">
                <a:latin typeface="Arial" panose="020B0604020202020204" pitchFamily="34" charset="0"/>
                <a:cs typeface="Arial" panose="020B0604020202020204" pitchFamily="34" charset="0"/>
              </a:rPr>
            </a:br>
            <a:r>
              <a:rPr lang="fr-FR" sz="3200" b="1" dirty="0">
                <a:latin typeface="Arial" panose="020B0604020202020204" pitchFamily="34" charset="0"/>
                <a:cs typeface="Arial" panose="020B0604020202020204" pitchFamily="34" charset="0"/>
              </a:rPr>
              <a:t/>
            </a:r>
            <a:br>
              <a:rPr lang="fr-FR" sz="3200" b="1" dirty="0">
                <a:latin typeface="Arial" panose="020B0604020202020204" pitchFamily="34" charset="0"/>
                <a:cs typeface="Arial" panose="020B0604020202020204" pitchFamily="34" charset="0"/>
              </a:rPr>
            </a:br>
            <a:r>
              <a:rPr lang="fr-FR" sz="3200" b="1" dirty="0" smtClean="0">
                <a:latin typeface="Arial" panose="020B0604020202020204" pitchFamily="34" charset="0"/>
                <a:cs typeface="Arial" panose="020B0604020202020204" pitchFamily="34" charset="0"/>
              </a:rPr>
              <a:t>      OBJECTIF </a:t>
            </a:r>
            <a:r>
              <a:rPr lang="fr-FR" sz="3200" dirty="0" smtClean="0">
                <a:latin typeface="Arial" panose="020B0604020202020204" pitchFamily="34" charset="0"/>
                <a:cs typeface="Arial" panose="020B0604020202020204" pitchFamily="34" charset="0"/>
              </a:rPr>
              <a:t>DE L’OPERATION </a:t>
            </a:r>
            <a:r>
              <a:rPr lang="fr-FR" sz="3200" dirty="0">
                <a:latin typeface="Arial" panose="020B0604020202020204" pitchFamily="34" charset="0"/>
                <a:cs typeface="Arial" panose="020B0604020202020204" pitchFamily="34" charset="0"/>
              </a:rPr>
              <a:t/>
            </a:r>
            <a:br>
              <a:rPr lang="fr-FR" sz="3200" dirty="0">
                <a:latin typeface="Arial" panose="020B0604020202020204" pitchFamily="34" charset="0"/>
                <a:cs typeface="Arial" panose="020B0604020202020204" pitchFamily="34" charset="0"/>
              </a:rPr>
            </a:br>
            <a:endParaRPr lang="fr-FR" sz="3200"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 xmlns:a16="http://schemas.microsoft.com/office/drawing/2014/main" id="{C22BBC8A-21B8-43B3-8916-663EEE04C790}"/>
              </a:ext>
            </a:extLst>
          </p:cNvPr>
          <p:cNvSpPr>
            <a:spLocks noGrp="1"/>
          </p:cNvSpPr>
          <p:nvPr>
            <p:ph idx="1"/>
          </p:nvPr>
        </p:nvSpPr>
        <p:spPr>
          <a:xfrm>
            <a:off x="2406755" y="2114335"/>
            <a:ext cx="7176516" cy="3279159"/>
          </a:xfrm>
        </p:spPr>
        <p:txBody>
          <a:bodyPr>
            <a:normAutofit fontScale="70000" lnSpcReduction="20000"/>
          </a:bodyPr>
          <a:lstStyle/>
          <a:p>
            <a:pPr marL="0" indent="0">
              <a:buNone/>
            </a:pPr>
            <a:r>
              <a:rPr lang="fr-FR" dirty="0">
                <a:latin typeface="Arial" panose="020B0604020202020204" pitchFamily="34" charset="0"/>
                <a:cs typeface="Arial" panose="020B0604020202020204" pitchFamily="34" charset="0"/>
              </a:rPr>
              <a:t>Aboutir à un groupe scolaire de 27 classes comprenant : </a:t>
            </a:r>
          </a:p>
          <a:p>
            <a:endParaRPr lang="fr-FR" b="1" dirty="0" smtClean="0">
              <a:latin typeface="Arial" panose="020B0604020202020204" pitchFamily="34" charset="0"/>
              <a:cs typeface="Arial" panose="020B0604020202020204" pitchFamily="34" charset="0"/>
            </a:endParaRPr>
          </a:p>
          <a:p>
            <a:r>
              <a:rPr lang="fr-FR" b="1" dirty="0" smtClean="0">
                <a:latin typeface="Arial" panose="020B0604020202020204" pitchFamily="34" charset="0"/>
                <a:cs typeface="Arial" panose="020B0604020202020204" pitchFamily="34" charset="0"/>
              </a:rPr>
              <a:t>11 </a:t>
            </a:r>
            <a:r>
              <a:rPr lang="fr-FR" b="1" dirty="0">
                <a:latin typeface="Arial" panose="020B0604020202020204" pitchFamily="34" charset="0"/>
                <a:cs typeface="Arial" panose="020B0604020202020204" pitchFamily="34" charset="0"/>
              </a:rPr>
              <a:t>classes </a:t>
            </a:r>
            <a:r>
              <a:rPr lang="fr-FR" b="1" dirty="0" smtClean="0">
                <a:latin typeface="Arial" panose="020B0604020202020204" pitchFamily="34" charset="0"/>
                <a:cs typeface="Arial" panose="020B0604020202020204" pitchFamily="34" charset="0"/>
              </a:rPr>
              <a:t>maternelles</a:t>
            </a:r>
            <a:endParaRPr lang="fr-FR" b="1" dirty="0">
              <a:latin typeface="Arial" panose="020B0604020202020204" pitchFamily="34" charset="0"/>
              <a:cs typeface="Arial" panose="020B0604020202020204" pitchFamily="34" charset="0"/>
            </a:endParaRPr>
          </a:p>
          <a:p>
            <a:r>
              <a:rPr lang="fr-FR" b="1" dirty="0">
                <a:latin typeface="Arial" panose="020B0604020202020204" pitchFamily="34" charset="0"/>
                <a:cs typeface="Arial" panose="020B0604020202020204" pitchFamily="34" charset="0"/>
              </a:rPr>
              <a:t>16 </a:t>
            </a:r>
            <a:r>
              <a:rPr lang="fr-FR" b="1" dirty="0" smtClean="0">
                <a:latin typeface="Arial" panose="020B0604020202020204" pitchFamily="34" charset="0"/>
                <a:cs typeface="Arial" panose="020B0604020202020204" pitchFamily="34" charset="0"/>
              </a:rPr>
              <a:t>classes élémentaires</a:t>
            </a:r>
            <a:endParaRPr lang="fr-FR" b="1" dirty="0">
              <a:latin typeface="Arial" panose="020B0604020202020204" pitchFamily="34" charset="0"/>
              <a:cs typeface="Arial" panose="020B0604020202020204" pitchFamily="34" charset="0"/>
            </a:endParaRPr>
          </a:p>
          <a:p>
            <a:r>
              <a:rPr lang="fr-FR" b="1" dirty="0">
                <a:latin typeface="Arial" panose="020B0604020202020204" pitchFamily="34" charset="0"/>
                <a:cs typeface="Arial" panose="020B0604020202020204" pitchFamily="34" charset="0"/>
              </a:rPr>
              <a:t>Les locaux périscolaires associés à chaque école </a:t>
            </a:r>
          </a:p>
          <a:p>
            <a:r>
              <a:rPr lang="fr-FR" b="1" dirty="0">
                <a:latin typeface="Arial" panose="020B0604020202020204" pitchFamily="34" charset="0"/>
                <a:cs typeface="Arial" panose="020B0604020202020204" pitchFamily="34" charset="0"/>
              </a:rPr>
              <a:t>Les espaces récréatifs et locaux associés respectifs </a:t>
            </a:r>
          </a:p>
          <a:p>
            <a:r>
              <a:rPr lang="fr-FR" b="1" dirty="0">
                <a:latin typeface="Arial" panose="020B0604020202020204" pitchFamily="34" charset="0"/>
                <a:cs typeface="Arial" panose="020B0604020202020204" pitchFamily="34" charset="0"/>
              </a:rPr>
              <a:t>Une restauration scolaire </a:t>
            </a:r>
          </a:p>
          <a:p>
            <a:endParaRPr lang="fr-FR"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592930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5D35396D-475B-46A8-9F21-C47A32FB08BF}"/>
              </a:ext>
            </a:extLst>
          </p:cNvPr>
          <p:cNvSpPr>
            <a:spLocks noGrp="1"/>
          </p:cNvSpPr>
          <p:nvPr>
            <p:ph idx="1"/>
          </p:nvPr>
        </p:nvSpPr>
        <p:spPr>
          <a:xfrm>
            <a:off x="8321040" y="1496124"/>
            <a:ext cx="3278659" cy="5475887"/>
          </a:xfrm>
        </p:spPr>
        <p:txBody>
          <a:bodyPr>
            <a:normAutofit/>
          </a:bodyPr>
          <a:lstStyle/>
          <a:p>
            <a:pPr>
              <a:buNone/>
            </a:pPr>
            <a:r>
              <a:rPr lang="fr-FR" sz="1400" b="1" dirty="0">
                <a:latin typeface="Arial" panose="020B0604020202020204" pitchFamily="34" charset="0"/>
                <a:cs typeface="Arial" panose="020B0604020202020204" pitchFamily="34" charset="0"/>
              </a:rPr>
              <a:t>L’étage</a:t>
            </a:r>
            <a:r>
              <a:rPr lang="fr-FR" sz="1400" dirty="0">
                <a:latin typeface="Arial" panose="020B0604020202020204" pitchFamily="34" charset="0"/>
                <a:cs typeface="Arial" panose="020B0604020202020204" pitchFamily="34" charset="0"/>
              </a:rPr>
              <a:t> </a:t>
            </a:r>
          </a:p>
          <a:p>
            <a:r>
              <a:rPr lang="fr-FR" sz="1400" dirty="0">
                <a:latin typeface="Arial" panose="020B0604020202020204" pitchFamily="34" charset="0"/>
                <a:cs typeface="Arial" panose="020B0604020202020204" pitchFamily="34" charset="0"/>
              </a:rPr>
              <a:t>Son accès se fait depuis le hall d’accueil mais aussi depuis un escalier secondaire positionné vers la ½ </a:t>
            </a:r>
            <a:r>
              <a:rPr lang="fr-FR" sz="1400" dirty="0" smtClean="0">
                <a:latin typeface="Arial" panose="020B0604020202020204" pitchFamily="34" charset="0"/>
                <a:cs typeface="Arial" panose="020B0604020202020204" pitchFamily="34" charset="0"/>
              </a:rPr>
              <a:t>pension.</a:t>
            </a:r>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Le palier du 1</a:t>
            </a:r>
            <a:r>
              <a:rPr lang="fr-FR" sz="1400" baseline="30000" dirty="0">
                <a:latin typeface="Arial" panose="020B0604020202020204" pitchFamily="34" charset="0"/>
                <a:cs typeface="Arial" panose="020B0604020202020204" pitchFamily="34" charset="0"/>
              </a:rPr>
              <a:t>er</a:t>
            </a:r>
            <a:r>
              <a:rPr lang="fr-FR" sz="1400" dirty="0">
                <a:latin typeface="Arial" panose="020B0604020202020204" pitchFamily="34" charset="0"/>
                <a:cs typeface="Arial" panose="020B0604020202020204" pitchFamily="34" charset="0"/>
              </a:rPr>
              <a:t> est </a:t>
            </a:r>
            <a:r>
              <a:rPr lang="fr-FR" sz="1400" dirty="0" smtClean="0">
                <a:latin typeface="Arial" panose="020B0604020202020204" pitchFamily="34" charset="0"/>
                <a:cs typeface="Arial" panose="020B0604020202020204" pitchFamily="34" charset="0"/>
              </a:rPr>
              <a:t>large et lumineux.</a:t>
            </a:r>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Le 1</a:t>
            </a:r>
            <a:r>
              <a:rPr lang="fr-FR" sz="1400" baseline="30000" dirty="0">
                <a:latin typeface="Arial" panose="020B0604020202020204" pitchFamily="34" charset="0"/>
                <a:cs typeface="Arial" panose="020B0604020202020204" pitchFamily="34" charset="0"/>
              </a:rPr>
              <a:t>er</a:t>
            </a:r>
            <a:r>
              <a:rPr lang="fr-FR" sz="1400" dirty="0">
                <a:latin typeface="Arial" panose="020B0604020202020204" pitchFamily="34" charset="0"/>
                <a:cs typeface="Arial" panose="020B0604020202020204" pitchFamily="34" charset="0"/>
              </a:rPr>
              <a:t> étage accueille 16 salles de classes réparties sur deux ailes:</a:t>
            </a:r>
          </a:p>
          <a:p>
            <a:pPr lvl="1"/>
            <a:r>
              <a:rPr lang="fr-FR" sz="1400" dirty="0" smtClean="0">
                <a:latin typeface="Arial" panose="020B0604020202020204" pitchFamily="34" charset="0"/>
                <a:cs typeface="Arial" panose="020B0604020202020204" pitchFamily="34" charset="0"/>
              </a:rPr>
              <a:t>l’aile </a:t>
            </a:r>
            <a:r>
              <a:rPr lang="fr-FR" sz="1400" dirty="0">
                <a:latin typeface="Arial" panose="020B0604020202020204" pitchFamily="34" charset="0"/>
                <a:cs typeface="Arial" panose="020B0604020202020204" pitchFamily="34" charset="0"/>
              </a:rPr>
              <a:t>du bâtiment neuf avec 8 </a:t>
            </a:r>
            <a:r>
              <a:rPr lang="fr-FR" sz="1400" dirty="0" smtClean="0">
                <a:latin typeface="Arial" panose="020B0604020202020204" pitchFamily="34" charset="0"/>
                <a:cs typeface="Arial" panose="020B0604020202020204" pitchFamily="34" charset="0"/>
              </a:rPr>
              <a:t>salles,</a:t>
            </a:r>
            <a:endParaRPr lang="fr-FR" sz="1400" dirty="0">
              <a:latin typeface="Arial" panose="020B0604020202020204" pitchFamily="34" charset="0"/>
              <a:cs typeface="Arial" panose="020B0604020202020204" pitchFamily="34" charset="0"/>
            </a:endParaRPr>
          </a:p>
          <a:p>
            <a:pPr lvl="1"/>
            <a:r>
              <a:rPr lang="fr-FR" sz="1400" dirty="0" smtClean="0">
                <a:latin typeface="Arial" panose="020B0604020202020204" pitchFamily="34" charset="0"/>
                <a:cs typeface="Arial" panose="020B0604020202020204" pitchFamily="34" charset="0"/>
              </a:rPr>
              <a:t>l’aile </a:t>
            </a:r>
            <a:r>
              <a:rPr lang="fr-FR" sz="1400" dirty="0">
                <a:latin typeface="Arial" panose="020B0604020202020204" pitchFamily="34" charset="0"/>
                <a:cs typeface="Arial" panose="020B0604020202020204" pitchFamily="34" charset="0"/>
              </a:rPr>
              <a:t>du bâtiment existant avec 8 salles, une circulation </a:t>
            </a:r>
            <a:r>
              <a:rPr lang="fr-FR" sz="1400" dirty="0" smtClean="0">
                <a:latin typeface="Arial" panose="020B0604020202020204" pitchFamily="34" charset="0"/>
                <a:cs typeface="Arial" panose="020B0604020202020204" pitchFamily="34" charset="0"/>
              </a:rPr>
              <a:t>éclairée naturellement avec des sanitaires, </a:t>
            </a:r>
            <a:r>
              <a:rPr lang="fr-FR" sz="1400" dirty="0" err="1" smtClean="0">
                <a:latin typeface="Arial" panose="020B0604020202020204" pitchFamily="34" charset="0"/>
                <a:cs typeface="Arial" panose="020B0604020202020204" pitchFamily="34" charset="0"/>
              </a:rPr>
              <a:t>Rased</a:t>
            </a:r>
            <a:r>
              <a:rPr lang="fr-FR" sz="1400" dirty="0" smtClean="0">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et escalier supplémentaire. </a:t>
            </a:r>
          </a:p>
          <a:p>
            <a:endParaRPr lang="fr-FR" sz="1400" dirty="0">
              <a:latin typeface="Arial" panose="020B0604020202020204" pitchFamily="34" charset="0"/>
              <a:cs typeface="Arial" panose="020B0604020202020204" pitchFamily="34" charset="0"/>
            </a:endParaRPr>
          </a:p>
        </p:txBody>
      </p:sp>
      <p:pic>
        <p:nvPicPr>
          <p:cNvPr id="5122" name="Picture 2" descr="C:\Users\ALPS.ITO\Desktop\R+1.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7157" t="22150" r="42092" b="24491"/>
          <a:stretch/>
        </p:blipFill>
        <p:spPr bwMode="auto">
          <a:xfrm>
            <a:off x="0" y="441107"/>
            <a:ext cx="8258616" cy="6074619"/>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Z:\MONTMORENCY - JULES FERRY - 1716\1716-05-PRO\1716-PRO-PRESENTATION PPT\RDC.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2610" t="79301" r="83803" b="15703"/>
          <a:stretch/>
        </p:blipFill>
        <p:spPr bwMode="auto">
          <a:xfrm>
            <a:off x="7515665" y="6147179"/>
            <a:ext cx="742951" cy="7239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Espace réservé du contenu 2">
            <a:extLst>
              <a:ext uri="{FF2B5EF4-FFF2-40B4-BE49-F238E27FC236}">
                <a16:creationId xmlns="" xmlns:a16="http://schemas.microsoft.com/office/drawing/2014/main" id="{5D35396D-475B-46A8-9F21-C47A32FB08BF}"/>
              </a:ext>
            </a:extLst>
          </p:cNvPr>
          <p:cNvSpPr txBox="1">
            <a:spLocks/>
          </p:cNvSpPr>
          <p:nvPr/>
        </p:nvSpPr>
        <p:spPr>
          <a:xfrm>
            <a:off x="3430796" y="441107"/>
            <a:ext cx="1639329" cy="34070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400" dirty="0" smtClean="0">
                <a:latin typeface="Arial" panose="020B0604020202020204" pitchFamily="34" charset="0"/>
                <a:cs typeface="Arial" panose="020B0604020202020204" pitchFamily="34" charset="0"/>
              </a:rPr>
              <a:t>Ruelle des Sablons</a:t>
            </a:r>
            <a:endParaRPr lang="fr-FR" sz="1400" dirty="0">
              <a:latin typeface="Arial" panose="020B0604020202020204" pitchFamily="34" charset="0"/>
              <a:cs typeface="Arial" panose="020B0604020202020204" pitchFamily="34" charset="0"/>
            </a:endParaRPr>
          </a:p>
        </p:txBody>
      </p:sp>
      <p:sp>
        <p:nvSpPr>
          <p:cNvPr id="8" name="Espace réservé du contenu 2">
            <a:extLst>
              <a:ext uri="{FF2B5EF4-FFF2-40B4-BE49-F238E27FC236}">
                <a16:creationId xmlns="" xmlns:a16="http://schemas.microsoft.com/office/drawing/2014/main" id="{5D35396D-475B-46A8-9F21-C47A32FB08BF}"/>
              </a:ext>
            </a:extLst>
          </p:cNvPr>
          <p:cNvSpPr txBox="1">
            <a:spLocks/>
          </p:cNvSpPr>
          <p:nvPr/>
        </p:nvSpPr>
        <p:spPr>
          <a:xfrm rot="16886899">
            <a:off x="-884985" y="1765430"/>
            <a:ext cx="2342590" cy="3326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400" dirty="0" smtClean="0">
                <a:latin typeface="Arial" panose="020B0604020202020204" pitchFamily="34" charset="0"/>
                <a:cs typeface="Arial" panose="020B0604020202020204" pitchFamily="34" charset="0"/>
              </a:rPr>
              <a:t>Avenue Charles De Gaulle</a:t>
            </a:r>
            <a:endParaRPr lang="fr-FR" sz="1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654603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Z:\MONTMORENCY - JULES FERRY - 1716\1716-05-PRO\1716-PRO-PRESENTATION PPT\RDC.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51982" t="15435" r="11807" b="27093"/>
          <a:stretch/>
        </p:blipFill>
        <p:spPr bwMode="auto">
          <a:xfrm>
            <a:off x="6096000" y="660400"/>
            <a:ext cx="5356863" cy="594805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Espace réservé du contenu 2">
            <a:extLst>
              <a:ext uri="{FF2B5EF4-FFF2-40B4-BE49-F238E27FC236}">
                <a16:creationId xmlns="" xmlns:a16="http://schemas.microsoft.com/office/drawing/2014/main" id="{CB1927A0-00C8-42A4-A43F-53D458304EA9}"/>
              </a:ext>
            </a:extLst>
          </p:cNvPr>
          <p:cNvSpPr>
            <a:spLocks noGrp="1"/>
          </p:cNvSpPr>
          <p:nvPr>
            <p:ph idx="1"/>
          </p:nvPr>
        </p:nvSpPr>
        <p:spPr>
          <a:xfrm>
            <a:off x="409299" y="1320453"/>
            <a:ext cx="4440195" cy="5204038"/>
          </a:xfrm>
        </p:spPr>
        <p:txBody>
          <a:bodyPr>
            <a:noAutofit/>
          </a:bodyPr>
          <a:lstStyle/>
          <a:p>
            <a:pPr marL="0" indent="0">
              <a:buNone/>
            </a:pPr>
            <a:r>
              <a:rPr lang="fr-FR" sz="1400" b="1" dirty="0">
                <a:latin typeface="Arial" panose="020B0604020202020204" pitchFamily="34" charset="0"/>
                <a:cs typeface="Arial" panose="020B0604020202020204" pitchFamily="34" charset="0"/>
              </a:rPr>
              <a:t> </a:t>
            </a:r>
            <a:r>
              <a:rPr lang="fr-FR" sz="1400" b="1" dirty="0" smtClean="0">
                <a:latin typeface="Arial" panose="020B0604020202020204" pitchFamily="34" charset="0"/>
                <a:cs typeface="Arial" panose="020B0604020202020204" pitchFamily="34" charset="0"/>
              </a:rPr>
              <a:t>      Le rez-de-chaussée</a:t>
            </a:r>
            <a:endParaRPr lang="fr-FR" sz="1400" dirty="0" smtClean="0">
              <a:latin typeface="Arial" panose="020B0604020202020204" pitchFamily="34" charset="0"/>
              <a:cs typeface="Arial" panose="020B0604020202020204" pitchFamily="34" charset="0"/>
            </a:endParaRPr>
          </a:p>
          <a:p>
            <a:r>
              <a:rPr lang="fr-FR" sz="1400" dirty="0" smtClean="0">
                <a:latin typeface="Arial" panose="020B0604020202020204" pitchFamily="34" charset="0"/>
                <a:cs typeface="Arial" panose="020B0604020202020204" pitchFamily="34" charset="0"/>
              </a:rPr>
              <a:t>L’accès </a:t>
            </a:r>
            <a:r>
              <a:rPr lang="fr-FR" sz="1400" dirty="0">
                <a:latin typeface="Arial" panose="020B0604020202020204" pitchFamily="34" charset="0"/>
                <a:cs typeface="Arial" panose="020B0604020202020204" pitchFamily="34" charset="0"/>
              </a:rPr>
              <a:t>à l’école est conservé depuis la rue des Sablons.</a:t>
            </a:r>
          </a:p>
          <a:p>
            <a:r>
              <a:rPr lang="fr-FR" sz="1400" dirty="0">
                <a:latin typeface="Arial" panose="020B0604020202020204" pitchFamily="34" charset="0"/>
                <a:cs typeface="Arial" panose="020B0604020202020204" pitchFamily="34" charset="0"/>
              </a:rPr>
              <a:t>Le hall d’accueil actuel est redéfini et simplifié . </a:t>
            </a:r>
            <a:endParaRPr lang="fr-FR" sz="1400" dirty="0" smtClean="0">
              <a:latin typeface="Arial" panose="020B0604020202020204" pitchFamily="34" charset="0"/>
              <a:cs typeface="Arial" panose="020B0604020202020204" pitchFamily="34" charset="0"/>
            </a:endParaRPr>
          </a:p>
          <a:p>
            <a:r>
              <a:rPr lang="fr-FR" sz="1400" dirty="0" smtClean="0">
                <a:latin typeface="Arial" panose="020B0604020202020204" pitchFamily="34" charset="0"/>
                <a:cs typeface="Arial" panose="020B0604020202020204" pitchFamily="34" charset="0"/>
              </a:rPr>
              <a:t>Il </a:t>
            </a:r>
            <a:r>
              <a:rPr lang="fr-FR" sz="1400" dirty="0">
                <a:latin typeface="Arial" panose="020B0604020202020204" pitchFamily="34" charset="0"/>
                <a:cs typeface="Arial" panose="020B0604020202020204" pitchFamily="34" charset="0"/>
              </a:rPr>
              <a:t>s’ouvre sur la cour de récréation.</a:t>
            </a:r>
          </a:p>
          <a:p>
            <a:r>
              <a:rPr lang="fr-FR" sz="1400" dirty="0">
                <a:latin typeface="Arial" panose="020B0604020202020204" pitchFamily="34" charset="0"/>
                <a:cs typeface="Arial" panose="020B0604020202020204" pitchFamily="34" charset="0"/>
              </a:rPr>
              <a:t>Le bureau de direction </a:t>
            </a:r>
            <a:r>
              <a:rPr lang="fr-FR" sz="1400" dirty="0" smtClean="0">
                <a:latin typeface="Arial" panose="020B0604020202020204" pitchFamily="34" charset="0"/>
                <a:cs typeface="Arial" panose="020B0604020202020204" pitchFamily="34" charset="0"/>
              </a:rPr>
              <a:t>communique avec une classe de </a:t>
            </a:r>
            <a:r>
              <a:rPr lang="fr-FR" sz="1400" dirty="0">
                <a:latin typeface="Arial" panose="020B0604020202020204" pitchFamily="34" charset="0"/>
                <a:cs typeface="Arial" panose="020B0604020202020204" pitchFamily="34" charset="0"/>
              </a:rPr>
              <a:t>la maternelle.</a:t>
            </a:r>
          </a:p>
          <a:p>
            <a:r>
              <a:rPr lang="fr-FR" sz="1400" dirty="0">
                <a:latin typeface="Arial" panose="020B0604020202020204" pitchFamily="34" charset="0"/>
                <a:cs typeface="Arial" panose="020B0604020202020204" pitchFamily="34" charset="0"/>
              </a:rPr>
              <a:t>La bibliothèque constitue une articulation importante; elle est accessible depuis le hall, offre un accès direct depuis la petite section et s'ouvre sur la cour de l’école.</a:t>
            </a:r>
          </a:p>
          <a:p>
            <a:r>
              <a:rPr lang="fr-FR" sz="1400" dirty="0">
                <a:latin typeface="Arial" panose="020B0604020202020204" pitchFamily="34" charset="0"/>
                <a:cs typeface="Arial" panose="020B0604020202020204" pitchFamily="34" charset="0"/>
              </a:rPr>
              <a:t>La salle de motricité est relocalisée dans le bâtiment principal existant. Elle est accessible depuis le hall d’accueil et s’ouvre sur un grand </a:t>
            </a:r>
            <a:r>
              <a:rPr lang="fr-FR" sz="1400" dirty="0" smtClean="0">
                <a:latin typeface="Arial" panose="020B0604020202020204" pitchFamily="34" charset="0"/>
                <a:cs typeface="Arial" panose="020B0604020202020204" pitchFamily="34" charset="0"/>
              </a:rPr>
              <a:t>préau.</a:t>
            </a:r>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La salle des professeurs est aménagée dans le tête du bâtiment faisant face au parvis.</a:t>
            </a:r>
          </a:p>
          <a:p>
            <a:r>
              <a:rPr lang="fr-FR" sz="1400" dirty="0">
                <a:latin typeface="Arial" panose="020B0604020202020204" pitchFamily="34" charset="0"/>
                <a:cs typeface="Arial" panose="020B0604020202020204" pitchFamily="34" charset="0"/>
              </a:rPr>
              <a:t>Le rdc abrite la petite section avec 4 salles de </a:t>
            </a:r>
            <a:r>
              <a:rPr lang="fr-FR" sz="1400" dirty="0" smtClean="0">
                <a:latin typeface="Arial" panose="020B0604020202020204" pitchFamily="34" charset="0"/>
                <a:cs typeface="Arial" panose="020B0604020202020204" pitchFamily="34" charset="0"/>
              </a:rPr>
              <a:t>classes, deux </a:t>
            </a:r>
            <a:r>
              <a:rPr lang="fr-FR" sz="1400" dirty="0">
                <a:latin typeface="Arial" panose="020B0604020202020204" pitchFamily="34" charset="0"/>
                <a:cs typeface="Arial" panose="020B0604020202020204" pitchFamily="34" charset="0"/>
              </a:rPr>
              <a:t>salles de repos et une salle de </a:t>
            </a:r>
            <a:r>
              <a:rPr lang="fr-FR" sz="1400" dirty="0" smtClean="0">
                <a:latin typeface="Arial" panose="020B0604020202020204" pitchFamily="34" charset="0"/>
                <a:cs typeface="Arial" panose="020B0604020202020204" pitchFamily="34" charset="0"/>
              </a:rPr>
              <a:t>propreté.</a:t>
            </a:r>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p:txBody>
      </p:sp>
      <p:sp>
        <p:nvSpPr>
          <p:cNvPr id="6" name="Titre 1">
            <a:extLst>
              <a:ext uri="{FF2B5EF4-FFF2-40B4-BE49-F238E27FC236}">
                <a16:creationId xmlns="" xmlns:a16="http://schemas.microsoft.com/office/drawing/2014/main" id="{F6664B9C-B61B-40FB-9DD9-B2441809366A}"/>
              </a:ext>
            </a:extLst>
          </p:cNvPr>
          <p:cNvSpPr txBox="1">
            <a:spLocks/>
          </p:cNvSpPr>
          <p:nvPr/>
        </p:nvSpPr>
        <p:spPr>
          <a:xfrm>
            <a:off x="0" y="0"/>
            <a:ext cx="12192000" cy="1320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latin typeface="Arial" panose="020B0604020202020204" pitchFamily="34" charset="0"/>
                <a:cs typeface="Arial" panose="020B0604020202020204" pitchFamily="34" charset="0"/>
              </a:rPr>
              <a:t>        Fonctionnement de l’école maternelle</a:t>
            </a:r>
            <a:endParaRPr lang="fr-FR" sz="2800" dirty="0">
              <a:latin typeface="Arial" panose="020B0604020202020204" pitchFamily="34" charset="0"/>
              <a:cs typeface="Arial" panose="020B0604020202020204" pitchFamily="34" charset="0"/>
            </a:endParaRPr>
          </a:p>
        </p:txBody>
      </p:sp>
      <p:pic>
        <p:nvPicPr>
          <p:cNvPr id="7" name="Picture 2" descr="Z:\MONTMORENCY - JULES FERRY - 1716\1716-05-PRO\1716-PRO-PRESENTATION PPT\RDC.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2610" t="79301" r="83803" b="15703"/>
          <a:stretch/>
        </p:blipFill>
        <p:spPr bwMode="auto">
          <a:xfrm>
            <a:off x="11226073" y="6091002"/>
            <a:ext cx="742951" cy="7239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20294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3EE1E115-6A10-4CED-B0C6-F2E7142343B4}"/>
              </a:ext>
            </a:extLst>
          </p:cNvPr>
          <p:cNvSpPr>
            <a:spLocks noGrp="1"/>
          </p:cNvSpPr>
          <p:nvPr>
            <p:ph idx="1"/>
          </p:nvPr>
        </p:nvSpPr>
        <p:spPr>
          <a:xfrm>
            <a:off x="8257032" y="1629255"/>
            <a:ext cx="3344563" cy="3880773"/>
          </a:xfrm>
        </p:spPr>
        <p:txBody>
          <a:bodyPr>
            <a:normAutofit/>
          </a:bodyPr>
          <a:lstStyle/>
          <a:p>
            <a:pPr marL="0" indent="0">
              <a:buNone/>
            </a:pPr>
            <a:r>
              <a:rPr lang="fr-FR" sz="1400" b="1" dirty="0">
                <a:latin typeface="Arial" panose="020B0604020202020204" pitchFamily="34" charset="0"/>
                <a:cs typeface="Arial" panose="020B0604020202020204" pitchFamily="34" charset="0"/>
              </a:rPr>
              <a:t>L’étage </a:t>
            </a:r>
          </a:p>
          <a:p>
            <a:r>
              <a:rPr lang="fr-FR" sz="1400" dirty="0">
                <a:latin typeface="Arial" panose="020B0604020202020204" pitchFamily="34" charset="0"/>
                <a:cs typeface="Arial" panose="020B0604020202020204" pitchFamily="34" charset="0"/>
              </a:rPr>
              <a:t>Son accès se fait depuis le hall d’accueil</a:t>
            </a:r>
          </a:p>
          <a:p>
            <a:r>
              <a:rPr lang="fr-FR" sz="1400" dirty="0">
                <a:latin typeface="Arial" panose="020B0604020202020204" pitchFamily="34" charset="0"/>
                <a:cs typeface="Arial" panose="020B0604020202020204" pitchFamily="34" charset="0"/>
              </a:rPr>
              <a:t>Le 1</a:t>
            </a:r>
            <a:r>
              <a:rPr lang="fr-FR" sz="1400" baseline="30000" dirty="0">
                <a:latin typeface="Arial" panose="020B0604020202020204" pitchFamily="34" charset="0"/>
                <a:cs typeface="Arial" panose="020B0604020202020204" pitchFamily="34" charset="0"/>
              </a:rPr>
              <a:t>er</a:t>
            </a:r>
            <a:r>
              <a:rPr lang="fr-FR" sz="1400" dirty="0">
                <a:latin typeface="Arial" panose="020B0604020202020204" pitchFamily="34" charset="0"/>
                <a:cs typeface="Arial" panose="020B0604020202020204" pitchFamily="34" charset="0"/>
              </a:rPr>
              <a:t> étage accueille les </a:t>
            </a:r>
            <a:r>
              <a:rPr lang="fr-FR" sz="1400" dirty="0" smtClean="0">
                <a:latin typeface="Arial" panose="020B0604020202020204" pitchFamily="34" charset="0"/>
                <a:cs typeface="Arial" panose="020B0604020202020204" pitchFamily="34" charset="0"/>
              </a:rPr>
              <a:t>moyennes et grandes </a:t>
            </a:r>
            <a:r>
              <a:rPr lang="fr-FR" sz="1400" dirty="0">
                <a:latin typeface="Arial" panose="020B0604020202020204" pitchFamily="34" charset="0"/>
                <a:cs typeface="Arial" panose="020B0604020202020204" pitchFamily="34" charset="0"/>
              </a:rPr>
              <a:t>sections avec </a:t>
            </a:r>
            <a:r>
              <a:rPr lang="fr-FR" sz="1400" dirty="0" smtClean="0">
                <a:latin typeface="Arial" panose="020B0604020202020204" pitchFamily="34" charset="0"/>
                <a:cs typeface="Arial" panose="020B0604020202020204" pitchFamily="34" charset="0"/>
              </a:rPr>
              <a:t>:</a:t>
            </a:r>
            <a:endParaRPr lang="fr-FR" sz="1400" dirty="0">
              <a:latin typeface="Arial" panose="020B0604020202020204" pitchFamily="34" charset="0"/>
              <a:cs typeface="Arial" panose="020B0604020202020204" pitchFamily="34" charset="0"/>
            </a:endParaRPr>
          </a:p>
          <a:p>
            <a:pPr lvl="1"/>
            <a:r>
              <a:rPr lang="fr-FR" sz="1400" dirty="0">
                <a:latin typeface="Arial" panose="020B0604020202020204" pitchFamily="34" charset="0"/>
                <a:cs typeface="Arial" panose="020B0604020202020204" pitchFamily="34" charset="0"/>
              </a:rPr>
              <a:t>7 salles de classes réparties sur deux ailes:</a:t>
            </a:r>
          </a:p>
          <a:p>
            <a:pPr lvl="1"/>
            <a:r>
              <a:rPr lang="fr-FR" sz="1400" dirty="0">
                <a:latin typeface="Arial" panose="020B0604020202020204" pitchFamily="34" charset="0"/>
                <a:cs typeface="Arial" panose="020B0604020202020204" pitchFamily="34" charset="0"/>
              </a:rPr>
              <a:t>1 salle de </a:t>
            </a:r>
            <a:r>
              <a:rPr lang="fr-FR" sz="1400" dirty="0" smtClean="0">
                <a:latin typeface="Arial" panose="020B0604020202020204" pitchFamily="34" charset="0"/>
                <a:cs typeface="Arial" panose="020B0604020202020204" pitchFamily="34" charset="0"/>
              </a:rPr>
              <a:t>motricité</a:t>
            </a:r>
            <a:endParaRPr lang="fr-FR" sz="1400" dirty="0">
              <a:latin typeface="Arial" panose="020B0604020202020204" pitchFamily="34" charset="0"/>
              <a:cs typeface="Arial" panose="020B0604020202020204" pitchFamily="34" charset="0"/>
            </a:endParaRPr>
          </a:p>
          <a:p>
            <a:pPr lvl="1"/>
            <a:r>
              <a:rPr lang="fr-FR" sz="1400" dirty="0">
                <a:latin typeface="Arial" panose="020B0604020202020204" pitchFamily="34" charset="0"/>
                <a:cs typeface="Arial" panose="020B0604020202020204" pitchFamily="34" charset="0"/>
              </a:rPr>
              <a:t>Des salles de propreté </a:t>
            </a:r>
          </a:p>
          <a:p>
            <a:pPr lvl="1"/>
            <a:r>
              <a:rPr lang="fr-FR" sz="1400" dirty="0">
                <a:latin typeface="Arial" panose="020B0604020202020204" pitchFamily="34" charset="0"/>
                <a:cs typeface="Arial" panose="020B0604020202020204" pitchFamily="34" charset="0"/>
              </a:rPr>
              <a:t>Des rangements</a:t>
            </a: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p:txBody>
      </p:sp>
      <p:pic>
        <p:nvPicPr>
          <p:cNvPr id="7" name="Picture 2" descr="C:\Users\ALPS.ITO\Desktop\R+1.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50337" t="20106" r="20089" b="24491"/>
          <a:stretch/>
        </p:blipFill>
        <p:spPr bwMode="auto">
          <a:xfrm>
            <a:off x="1844144" y="270755"/>
            <a:ext cx="4812632" cy="6307319"/>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Z:\MONTMORENCY - JULES FERRY - 1716\1716-05-PRO\1716-PRO-PRESENTATION PPT\RDC.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2610" t="79301" r="83803" b="15703"/>
          <a:stretch/>
        </p:blipFill>
        <p:spPr bwMode="auto">
          <a:xfrm>
            <a:off x="6012628" y="5968172"/>
            <a:ext cx="742951" cy="7239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Espace réservé du contenu 2">
            <a:extLst>
              <a:ext uri="{FF2B5EF4-FFF2-40B4-BE49-F238E27FC236}">
                <a16:creationId xmlns="" xmlns:a16="http://schemas.microsoft.com/office/drawing/2014/main" id="{5D35396D-475B-46A8-9F21-C47A32FB08BF}"/>
              </a:ext>
            </a:extLst>
          </p:cNvPr>
          <p:cNvSpPr txBox="1">
            <a:spLocks/>
          </p:cNvSpPr>
          <p:nvPr/>
        </p:nvSpPr>
        <p:spPr>
          <a:xfrm>
            <a:off x="3276417" y="270755"/>
            <a:ext cx="1639329" cy="34070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400" dirty="0" smtClean="0">
                <a:latin typeface="Arial" panose="020B0604020202020204" pitchFamily="34" charset="0"/>
                <a:cs typeface="Arial" panose="020B0604020202020204" pitchFamily="34" charset="0"/>
              </a:rPr>
              <a:t>Ruelle des Sablons</a:t>
            </a:r>
            <a:endParaRPr lang="fr-FR" sz="1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882518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860E5B0C-F7AA-4736-8AB5-64D0D9708E18}"/>
              </a:ext>
            </a:extLst>
          </p:cNvPr>
          <p:cNvSpPr>
            <a:spLocks noGrp="1"/>
          </p:cNvSpPr>
          <p:nvPr>
            <p:ph idx="1"/>
          </p:nvPr>
        </p:nvSpPr>
        <p:spPr>
          <a:xfrm>
            <a:off x="866571" y="1645530"/>
            <a:ext cx="4545455" cy="3880773"/>
          </a:xfrm>
        </p:spPr>
        <p:txBody>
          <a:bodyPr>
            <a:normAutofit/>
          </a:bodyPr>
          <a:lstStyle/>
          <a:p>
            <a:pPr marL="0" indent="0">
              <a:buNone/>
            </a:pPr>
            <a:r>
              <a:rPr lang="fr-FR" sz="1400" b="1" dirty="0" smtClean="0">
                <a:latin typeface="Arial" panose="020B0604020202020204" pitchFamily="34" charset="0"/>
                <a:cs typeface="Arial" panose="020B0604020202020204" pitchFamily="34" charset="0"/>
              </a:rPr>
              <a:t>       Le centre de loisirs Elémentaire</a:t>
            </a:r>
            <a:endParaRPr lang="fr-FR" sz="1400" dirty="0" smtClean="0">
              <a:latin typeface="Arial" panose="020B0604020202020204" pitchFamily="34" charset="0"/>
              <a:cs typeface="Arial" panose="020B0604020202020204" pitchFamily="34" charset="0"/>
            </a:endParaRPr>
          </a:p>
          <a:p>
            <a:r>
              <a:rPr lang="fr-FR" sz="1400" dirty="0" smtClean="0">
                <a:latin typeface="Arial" panose="020B0604020202020204" pitchFamily="34" charset="0"/>
                <a:cs typeface="Arial" panose="020B0604020202020204" pitchFamily="34" charset="0"/>
              </a:rPr>
              <a:t>Il </a:t>
            </a:r>
            <a:r>
              <a:rPr lang="fr-FR" sz="1400" dirty="0">
                <a:latin typeface="Arial" panose="020B0604020202020204" pitchFamily="34" charset="0"/>
                <a:cs typeface="Arial" panose="020B0604020202020204" pitchFamily="34" charset="0"/>
              </a:rPr>
              <a:t>occupe le </a:t>
            </a:r>
            <a:r>
              <a:rPr lang="fr-FR" sz="1400" dirty="0" smtClean="0">
                <a:latin typeface="Arial" panose="020B0604020202020204" pitchFamily="34" charset="0"/>
                <a:cs typeface="Arial" panose="020B0604020202020204" pitchFamily="34" charset="0"/>
              </a:rPr>
              <a:t>rez-de-chaussée </a:t>
            </a:r>
            <a:r>
              <a:rPr lang="fr-FR" sz="1400" dirty="0">
                <a:latin typeface="Arial" panose="020B0604020202020204" pitchFamily="34" charset="0"/>
                <a:cs typeface="Arial" panose="020B0604020202020204" pitchFamily="34" charset="0"/>
              </a:rPr>
              <a:t>du bâtiment neuf. Son accès se distingue de celui de l’école par un grand porche d’entrée situé en limite sud.</a:t>
            </a:r>
          </a:p>
          <a:p>
            <a:r>
              <a:rPr lang="fr-FR" sz="1400" dirty="0">
                <a:latin typeface="Arial" panose="020B0604020202020204" pitchFamily="34" charset="0"/>
                <a:cs typeface="Arial" panose="020B0604020202020204" pitchFamily="34" charset="0"/>
              </a:rPr>
              <a:t>On retrouve  bureau, salle de réunion, vestiaires personnels, réserve matériel, atelier cuisine et 3 salles </a:t>
            </a:r>
            <a:r>
              <a:rPr lang="fr-FR" sz="1400" dirty="0" smtClean="0">
                <a:latin typeface="Arial" panose="020B0604020202020204" pitchFamily="34" charset="0"/>
                <a:cs typeface="Arial" panose="020B0604020202020204" pitchFamily="34" charset="0"/>
              </a:rPr>
              <a:t>d’activités.</a:t>
            </a:r>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D’un point de vue fonctionnel; le centre </a:t>
            </a:r>
            <a:r>
              <a:rPr lang="fr-FR" sz="1400" dirty="0" smtClean="0">
                <a:latin typeface="Arial" panose="020B0604020202020204" pitchFamily="34" charset="0"/>
                <a:cs typeface="Arial" panose="020B0604020202020204" pitchFamily="34" charset="0"/>
              </a:rPr>
              <a:t>utilise certains locaux de l’école à savoir </a:t>
            </a:r>
            <a:r>
              <a:rPr lang="fr-FR" sz="1400" dirty="0">
                <a:latin typeface="Arial" panose="020B0604020202020204" pitchFamily="34" charset="0"/>
                <a:cs typeface="Arial" panose="020B0604020202020204" pitchFamily="34" charset="0"/>
              </a:rPr>
              <a:t>les locaux du rdc comme la  bibliothèque, la salle atelier musique et arts plastiques, les sanitaires, le préau et la </a:t>
            </a:r>
            <a:r>
              <a:rPr lang="fr-FR" sz="1400" dirty="0" smtClean="0">
                <a:latin typeface="Arial" panose="020B0604020202020204" pitchFamily="34" charset="0"/>
                <a:cs typeface="Arial" panose="020B0604020202020204" pitchFamily="34" charset="0"/>
              </a:rPr>
              <a:t>cour.</a:t>
            </a:r>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pPr marL="0" indent="0">
              <a:buNone/>
            </a:pPr>
            <a:endParaRPr lang="fr-FR" sz="1400" dirty="0">
              <a:latin typeface="Arial" panose="020B0604020202020204" pitchFamily="34" charset="0"/>
              <a:cs typeface="Arial" panose="020B0604020202020204" pitchFamily="34" charset="0"/>
            </a:endParaRPr>
          </a:p>
        </p:txBody>
      </p:sp>
      <p:sp>
        <p:nvSpPr>
          <p:cNvPr id="7" name="Titre 1">
            <a:extLst>
              <a:ext uri="{FF2B5EF4-FFF2-40B4-BE49-F238E27FC236}">
                <a16:creationId xmlns="" xmlns:a16="http://schemas.microsoft.com/office/drawing/2014/main" id="{F6664B9C-B61B-40FB-9DD9-B2441809366A}"/>
              </a:ext>
            </a:extLst>
          </p:cNvPr>
          <p:cNvSpPr txBox="1">
            <a:spLocks/>
          </p:cNvSpPr>
          <p:nvPr/>
        </p:nvSpPr>
        <p:spPr>
          <a:xfrm>
            <a:off x="0" y="0"/>
            <a:ext cx="12192000" cy="1320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latin typeface="Arial" panose="020B0604020202020204" pitchFamily="34" charset="0"/>
                <a:cs typeface="Arial" panose="020B0604020202020204" pitchFamily="34" charset="0"/>
              </a:rPr>
              <a:t>        Les centres de loisirs</a:t>
            </a:r>
            <a:endParaRPr lang="fr-FR" sz="2800" dirty="0">
              <a:latin typeface="Arial" panose="020B0604020202020204" pitchFamily="34" charset="0"/>
              <a:cs typeface="Arial" panose="020B0604020202020204" pitchFamily="34" charset="0"/>
            </a:endParaRPr>
          </a:p>
        </p:txBody>
      </p:sp>
      <p:pic>
        <p:nvPicPr>
          <p:cNvPr id="6" name="Picture 2" descr="Z:\MONTMORENCY - JULES FERRY - 1716\1716-05-PRO\1716-PRO-PRESENTATION PPT\RDC.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2610" t="79301" r="83803" b="15703"/>
          <a:stretch/>
        </p:blipFill>
        <p:spPr bwMode="auto">
          <a:xfrm>
            <a:off x="5862503" y="5726613"/>
            <a:ext cx="742951" cy="72390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4" descr="Z:\MONTMORENCY - JULES FERRY - 1716\1716-05-PRO\1716-PRO-PRESENTATION PPT\RDC.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3932" t="32178" r="74619" b="25294"/>
          <a:stretch/>
        </p:blipFill>
        <p:spPr bwMode="auto">
          <a:xfrm>
            <a:off x="7240138" y="375774"/>
            <a:ext cx="4442271" cy="6162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580360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59662A54-3271-43B9-AD01-538371B8AC14}"/>
              </a:ext>
            </a:extLst>
          </p:cNvPr>
          <p:cNvSpPr>
            <a:spLocks noGrp="1"/>
          </p:cNvSpPr>
          <p:nvPr>
            <p:ph idx="1"/>
          </p:nvPr>
        </p:nvSpPr>
        <p:spPr>
          <a:xfrm>
            <a:off x="494932" y="1590188"/>
            <a:ext cx="3556913" cy="3880773"/>
          </a:xfrm>
        </p:spPr>
        <p:txBody>
          <a:bodyPr>
            <a:normAutofit/>
          </a:bodyPr>
          <a:lstStyle/>
          <a:p>
            <a:pPr marL="0" indent="0">
              <a:buNone/>
            </a:pPr>
            <a:r>
              <a:rPr lang="fr-FR" sz="1400" b="1" dirty="0" smtClean="0">
                <a:latin typeface="Arial" panose="020B0604020202020204" pitchFamily="34" charset="0"/>
                <a:cs typeface="Arial" panose="020B0604020202020204" pitchFamily="34" charset="0"/>
              </a:rPr>
              <a:t>       Le centre de loisirs Maternelle</a:t>
            </a:r>
            <a:endParaRPr lang="fr-FR" sz="1400" dirty="0" smtClean="0">
              <a:latin typeface="Arial" panose="020B0604020202020204" pitchFamily="34" charset="0"/>
              <a:cs typeface="Arial" panose="020B0604020202020204" pitchFamily="34" charset="0"/>
            </a:endParaRPr>
          </a:p>
          <a:p>
            <a:r>
              <a:rPr lang="fr-FR" sz="1400" dirty="0" smtClean="0">
                <a:latin typeface="Arial" panose="020B0604020202020204" pitchFamily="34" charset="0"/>
                <a:cs typeface="Arial" panose="020B0604020202020204" pitchFamily="34" charset="0"/>
              </a:rPr>
              <a:t>L’accès </a:t>
            </a:r>
            <a:r>
              <a:rPr lang="fr-FR" sz="1400" dirty="0">
                <a:latin typeface="Arial" panose="020B0604020202020204" pitchFamily="34" charset="0"/>
                <a:cs typeface="Arial" panose="020B0604020202020204" pitchFamily="34" charset="0"/>
              </a:rPr>
              <a:t>est mutualisé avec celui </a:t>
            </a:r>
            <a:r>
              <a:rPr lang="fr-FR" sz="1400" dirty="0" smtClean="0">
                <a:latin typeface="Arial" panose="020B0604020202020204" pitchFamily="34" charset="0"/>
                <a:cs typeface="Arial" panose="020B0604020202020204" pitchFamily="34" charset="0"/>
              </a:rPr>
              <a:t>de l’école</a:t>
            </a:r>
            <a:r>
              <a:rPr lang="fr-FR" sz="1400" dirty="0">
                <a:latin typeface="Arial" panose="020B0604020202020204" pitchFamily="34" charset="0"/>
                <a:cs typeface="Arial" panose="020B0604020202020204" pitchFamily="34" charset="0"/>
              </a:rPr>
              <a:t>.</a:t>
            </a:r>
          </a:p>
          <a:p>
            <a:r>
              <a:rPr lang="fr-FR" sz="1400" dirty="0">
                <a:latin typeface="Arial" panose="020B0604020202020204" pitchFamily="34" charset="0"/>
                <a:cs typeface="Arial" panose="020B0604020202020204" pitchFamily="34" charset="0"/>
              </a:rPr>
              <a:t>Les locaux sont situés </a:t>
            </a:r>
            <a:r>
              <a:rPr lang="fr-FR" sz="1400" dirty="0" smtClean="0">
                <a:latin typeface="Arial" panose="020B0604020202020204" pitchFamily="34" charset="0"/>
                <a:cs typeface="Arial" panose="020B0604020202020204" pitchFamily="34" charset="0"/>
              </a:rPr>
              <a:t>proches </a:t>
            </a:r>
            <a:r>
              <a:rPr lang="fr-FR" sz="1400" dirty="0">
                <a:latin typeface="Arial" panose="020B0604020202020204" pitchFamily="34" charset="0"/>
                <a:cs typeface="Arial" panose="020B0604020202020204" pitchFamily="34" charset="0"/>
              </a:rPr>
              <a:t>du parvis.</a:t>
            </a:r>
          </a:p>
          <a:p>
            <a:r>
              <a:rPr lang="fr-FR" sz="1400" dirty="0">
                <a:latin typeface="Arial" panose="020B0604020202020204" pitchFamily="34" charset="0"/>
                <a:cs typeface="Arial" panose="020B0604020202020204" pitchFamily="34" charset="0"/>
              </a:rPr>
              <a:t>Les espaces d’activités sont accessibles depuis le hall via une circulation.</a:t>
            </a:r>
          </a:p>
          <a:p>
            <a:r>
              <a:rPr lang="fr-FR" sz="1400" dirty="0">
                <a:latin typeface="Arial" panose="020B0604020202020204" pitchFamily="34" charset="0"/>
                <a:cs typeface="Arial" panose="020B0604020202020204" pitchFamily="34" charset="0"/>
              </a:rPr>
              <a:t>Le centre investit aussi les fonctions communes de l’école maternelle à savoir salle de motricité, salle de propreté, préau, cour, restauration.</a:t>
            </a:r>
          </a:p>
        </p:txBody>
      </p:sp>
      <p:sp>
        <p:nvSpPr>
          <p:cNvPr id="5" name="Titre 1">
            <a:extLst>
              <a:ext uri="{FF2B5EF4-FFF2-40B4-BE49-F238E27FC236}">
                <a16:creationId xmlns="" xmlns:a16="http://schemas.microsoft.com/office/drawing/2014/main" id="{F6664B9C-B61B-40FB-9DD9-B2441809366A}"/>
              </a:ext>
            </a:extLst>
          </p:cNvPr>
          <p:cNvSpPr txBox="1">
            <a:spLocks/>
          </p:cNvSpPr>
          <p:nvPr/>
        </p:nvSpPr>
        <p:spPr>
          <a:xfrm>
            <a:off x="0" y="0"/>
            <a:ext cx="12192000" cy="1320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latin typeface="Arial" panose="020B0604020202020204" pitchFamily="34" charset="0"/>
                <a:cs typeface="Arial" panose="020B0604020202020204" pitchFamily="34" charset="0"/>
              </a:rPr>
              <a:t>        Les centres de loisirs</a:t>
            </a:r>
            <a:endParaRPr lang="fr-FR" sz="2800" dirty="0">
              <a:latin typeface="Arial" panose="020B0604020202020204" pitchFamily="34" charset="0"/>
              <a:cs typeface="Arial" panose="020B0604020202020204" pitchFamily="34" charset="0"/>
            </a:endParaRPr>
          </a:p>
        </p:txBody>
      </p:sp>
      <p:pic>
        <p:nvPicPr>
          <p:cNvPr id="7" name="Picture 2" descr="Z:\MONTMORENCY - JULES FERRY - 1716\1716-05-PRO\1716-PRO-PRESENTATION PPT\RDC.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2610" t="79301" r="83803" b="15703"/>
          <a:stretch/>
        </p:blipFill>
        <p:spPr bwMode="auto">
          <a:xfrm>
            <a:off x="10628548" y="5699317"/>
            <a:ext cx="742951" cy="72390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4" descr="Z:\MONTMORENCY - JULES FERRY - 1716\1716-05-PRO\1716-PRO-PRESENTATION PPT\RDC.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45371" t="16595" r="23126" b="51511"/>
          <a:stretch/>
        </p:blipFill>
        <p:spPr bwMode="auto">
          <a:xfrm>
            <a:off x="4682184" y="1078174"/>
            <a:ext cx="6524540" cy="46211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31292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3624" y="1536898"/>
            <a:ext cx="3787574" cy="4917990"/>
          </a:xfrm>
        </p:spPr>
        <p:txBody>
          <a:bodyPr>
            <a:normAutofit/>
          </a:bodyPr>
          <a:lstStyle/>
          <a:p>
            <a:r>
              <a:rPr lang="fr-FR" sz="1400" dirty="0" smtClean="0">
                <a:latin typeface="Arial" panose="020B0604020202020204" pitchFamily="34" charset="0"/>
                <a:cs typeface="Arial" panose="020B0604020202020204" pitchFamily="34" charset="0"/>
              </a:rPr>
              <a:t>Pour les élémentaires, le hall de la ½ pension  est accessible depuis le préau et la circulation intérieure de l’école. Il se prolonge par l’office et la bande de self.</a:t>
            </a:r>
          </a:p>
          <a:p>
            <a:r>
              <a:rPr lang="fr-FR" sz="1400" dirty="0" smtClean="0">
                <a:latin typeface="Arial" panose="020B0604020202020204" pitchFamily="34" charset="0"/>
                <a:cs typeface="Arial" panose="020B0604020202020204" pitchFamily="34" charset="0"/>
              </a:rPr>
              <a:t>Pour les maternelles, l’accès se fait depuis le hall dédié accessible depuis le préau ou l’intérieur du bâtiment. Il est prévu 2 services servis à table.</a:t>
            </a:r>
          </a:p>
          <a:p>
            <a:r>
              <a:rPr lang="fr-FR" sz="1400" dirty="0" smtClean="0">
                <a:latin typeface="Arial" panose="020B0604020202020204" pitchFamily="34" charset="0"/>
                <a:cs typeface="Arial" panose="020B0604020202020204" pitchFamily="34" charset="0"/>
              </a:rPr>
              <a:t>La partie salle à manger se décompose en deux entités : l’entité élémentaire avec 3 petites salles en enfilade largement ouvertes sur la cour élémentaire + 1 salle pour les adultes et l’entité maternelle avec 3 petites salles ouvertes sur la cour maternelle</a:t>
            </a:r>
            <a:endParaRPr lang="fr-FR" sz="1400" dirty="0">
              <a:latin typeface="Arial" panose="020B0604020202020204" pitchFamily="34" charset="0"/>
              <a:cs typeface="Arial" panose="020B0604020202020204" pitchFamily="34" charset="0"/>
            </a:endParaRPr>
          </a:p>
        </p:txBody>
      </p:sp>
      <p:sp>
        <p:nvSpPr>
          <p:cNvPr id="6" name="Titre 1">
            <a:extLst>
              <a:ext uri="{FF2B5EF4-FFF2-40B4-BE49-F238E27FC236}">
                <a16:creationId xmlns="" xmlns:a16="http://schemas.microsoft.com/office/drawing/2014/main" id="{F6664B9C-B61B-40FB-9DD9-B2441809366A}"/>
              </a:ext>
            </a:extLst>
          </p:cNvPr>
          <p:cNvSpPr txBox="1">
            <a:spLocks/>
          </p:cNvSpPr>
          <p:nvPr/>
        </p:nvSpPr>
        <p:spPr>
          <a:xfrm>
            <a:off x="0" y="6096"/>
            <a:ext cx="12192000" cy="1320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latin typeface="Arial" panose="020B0604020202020204" pitchFamily="34" charset="0"/>
                <a:cs typeface="Arial" panose="020B0604020202020204" pitchFamily="34" charset="0"/>
              </a:rPr>
              <a:t>        La demi-pension</a:t>
            </a:r>
            <a:endParaRPr lang="fr-FR" sz="2800" dirty="0">
              <a:latin typeface="Arial" panose="020B0604020202020204" pitchFamily="34" charset="0"/>
              <a:cs typeface="Arial" panose="020B0604020202020204" pitchFamily="34" charset="0"/>
            </a:endParaRPr>
          </a:p>
        </p:txBody>
      </p:sp>
      <p:pic>
        <p:nvPicPr>
          <p:cNvPr id="7" name="Picture 2" descr="Z:\MONTMORENCY - JULES FERRY - 1716\1716-05-PRO\1716-PRO-PRESENTATION PPT\RDC.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2610" t="79301" r="83803" b="15703"/>
          <a:stretch/>
        </p:blipFill>
        <p:spPr bwMode="auto">
          <a:xfrm>
            <a:off x="5639651" y="5544067"/>
            <a:ext cx="742951" cy="72390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4" descr="Z:\MONTMORENCY - JULES FERRY - 1716\1716-05-PRO\1716-PRO-PRESENTATION PPT\RDC.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38759" t="33606" r="41176" b="23866"/>
          <a:stretch/>
        </p:blipFill>
        <p:spPr bwMode="auto">
          <a:xfrm>
            <a:off x="6687402" y="286601"/>
            <a:ext cx="4155633" cy="6162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smtClean="0"/>
              <a:t>L’office</a:t>
            </a:r>
            <a:endParaRPr lang="fr-FR" dirty="0"/>
          </a:p>
        </p:txBody>
      </p:sp>
      <p:sp>
        <p:nvSpPr>
          <p:cNvPr id="3" name="Espace réservé du contenu 2"/>
          <p:cNvSpPr>
            <a:spLocks noGrp="1"/>
          </p:cNvSpPr>
          <p:nvPr>
            <p:ph idx="1"/>
          </p:nvPr>
        </p:nvSpPr>
        <p:spPr>
          <a:xfrm>
            <a:off x="543886" y="1699650"/>
            <a:ext cx="4044779" cy="2905681"/>
          </a:xfrm>
        </p:spPr>
        <p:txBody>
          <a:bodyPr>
            <a:normAutofit/>
          </a:bodyPr>
          <a:lstStyle/>
          <a:p>
            <a:r>
              <a:rPr lang="fr-FR" sz="1400" dirty="0" smtClean="0">
                <a:latin typeface="Arial" panose="020B0604020202020204" pitchFamily="34" charset="0"/>
                <a:cs typeface="Arial" panose="020B0604020202020204" pitchFamily="34" charset="0"/>
              </a:rPr>
              <a:t>La partie office totalement revue dans le cadre de l’opération s’organise autour de l’espace de livraison.</a:t>
            </a:r>
          </a:p>
          <a:p>
            <a:endParaRPr lang="fr-FR" sz="1400" dirty="0">
              <a:latin typeface="Arial" panose="020B0604020202020204" pitchFamily="34" charset="0"/>
              <a:cs typeface="Arial" panose="020B0604020202020204" pitchFamily="34" charset="0"/>
            </a:endParaRPr>
          </a:p>
        </p:txBody>
      </p:sp>
      <p:pic>
        <p:nvPicPr>
          <p:cNvPr id="6" name="Picture 5" descr="C:\Users\ALPS.ITO\Desktop\RDC.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8627" t="12728" r="46628" b="59361"/>
          <a:stretch/>
        </p:blipFill>
        <p:spPr bwMode="auto">
          <a:xfrm>
            <a:off x="6366313" y="315967"/>
            <a:ext cx="4340673" cy="5659038"/>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Z:\MONTMORENCY - JULES FERRY - 1716\1716-05-PRO\1716-PRO-PRESENTATION PPT\RDC.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2610" t="79301" r="83803" b="15703"/>
          <a:stretch/>
        </p:blipFill>
        <p:spPr bwMode="auto">
          <a:xfrm>
            <a:off x="5623362" y="5251105"/>
            <a:ext cx="742951" cy="7239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7C201481-76ED-46CB-803C-2F2C776E8B24}"/>
              </a:ext>
            </a:extLst>
          </p:cNvPr>
          <p:cNvSpPr>
            <a:spLocks noGrp="1"/>
          </p:cNvSpPr>
          <p:nvPr>
            <p:ph idx="1"/>
          </p:nvPr>
        </p:nvSpPr>
        <p:spPr>
          <a:xfrm>
            <a:off x="428115" y="1623962"/>
            <a:ext cx="3696958" cy="2872730"/>
          </a:xfrm>
        </p:spPr>
        <p:txBody>
          <a:bodyPr>
            <a:normAutofit/>
          </a:bodyPr>
          <a:lstStyle/>
          <a:p>
            <a:pPr marL="0" indent="0">
              <a:buNone/>
            </a:pPr>
            <a:r>
              <a:rPr lang="fr-FR" sz="1400" b="1" dirty="0" smtClean="0">
                <a:latin typeface="Arial" panose="020B0604020202020204" pitchFamily="34" charset="0"/>
                <a:cs typeface="Arial" panose="020B0604020202020204" pitchFamily="34" charset="0"/>
              </a:rPr>
              <a:t>       La cour des élémentaires</a:t>
            </a:r>
            <a:endParaRPr lang="fr-FR" sz="1400" dirty="0">
              <a:latin typeface="Arial" panose="020B0604020202020204" pitchFamily="34" charset="0"/>
              <a:cs typeface="Arial" panose="020B0604020202020204" pitchFamily="34" charset="0"/>
            </a:endParaRPr>
          </a:p>
          <a:p>
            <a:r>
              <a:rPr lang="fr-FR" sz="1400" dirty="0" smtClean="0">
                <a:latin typeface="Arial" panose="020B0604020202020204" pitchFamily="34" charset="0"/>
                <a:cs typeface="Arial" panose="020B0604020202020204" pitchFamily="34" charset="0"/>
              </a:rPr>
              <a:t>Elle </a:t>
            </a:r>
            <a:r>
              <a:rPr lang="fr-FR" sz="1400" dirty="0">
                <a:latin typeface="Arial" panose="020B0604020202020204" pitchFamily="34" charset="0"/>
                <a:cs typeface="Arial" panose="020B0604020202020204" pitchFamily="34" charset="0"/>
              </a:rPr>
              <a:t>est orientée plein sud.</a:t>
            </a:r>
          </a:p>
          <a:p>
            <a:r>
              <a:rPr lang="fr-FR" sz="1400" dirty="0">
                <a:latin typeface="Arial" panose="020B0604020202020204" pitchFamily="34" charset="0"/>
                <a:cs typeface="Arial" panose="020B0604020202020204" pitchFamily="34" charset="0"/>
              </a:rPr>
              <a:t>Elle est cadrée </a:t>
            </a:r>
            <a:r>
              <a:rPr lang="fr-FR" sz="1400" dirty="0" smtClean="0">
                <a:latin typeface="Arial" panose="020B0604020202020204" pitchFamily="34" charset="0"/>
                <a:cs typeface="Arial" panose="020B0604020202020204" pitchFamily="34" charset="0"/>
              </a:rPr>
              <a:t>par le </a:t>
            </a:r>
            <a:r>
              <a:rPr lang="fr-FR" sz="1400" dirty="0">
                <a:latin typeface="Arial" panose="020B0604020202020204" pitchFamily="34" charset="0"/>
                <a:cs typeface="Arial" panose="020B0604020202020204" pitchFamily="34" charset="0"/>
              </a:rPr>
              <a:t>bâtiment ½ pension et la bâtiment neuf.</a:t>
            </a:r>
          </a:p>
          <a:p>
            <a:r>
              <a:rPr lang="fr-FR" sz="1400" dirty="0">
                <a:latin typeface="Arial" panose="020B0604020202020204" pitchFamily="34" charset="0"/>
                <a:cs typeface="Arial" panose="020B0604020202020204" pitchFamily="34" charset="0"/>
              </a:rPr>
              <a:t>Elle s'organise autour </a:t>
            </a:r>
            <a:r>
              <a:rPr lang="fr-FR" sz="1400" dirty="0" smtClean="0">
                <a:latin typeface="Arial" panose="020B0604020202020204" pitchFamily="34" charset="0"/>
                <a:cs typeface="Arial" panose="020B0604020202020204" pitchFamily="34" charset="0"/>
              </a:rPr>
              <a:t>d’un terrain </a:t>
            </a:r>
            <a:r>
              <a:rPr lang="fr-FR" sz="1400" dirty="0">
                <a:latin typeface="Arial" panose="020B0604020202020204" pitchFamily="34" charset="0"/>
                <a:cs typeface="Arial" panose="020B0604020202020204" pitchFamily="34" charset="0"/>
              </a:rPr>
              <a:t>de </a:t>
            </a:r>
            <a:r>
              <a:rPr lang="fr-FR" sz="1400" dirty="0" smtClean="0">
                <a:latin typeface="Arial" panose="020B0604020202020204" pitchFamily="34" charset="0"/>
                <a:cs typeface="Arial" panose="020B0604020202020204" pitchFamily="34" charset="0"/>
              </a:rPr>
              <a:t>jeux.</a:t>
            </a:r>
            <a:endParaRPr lang="fr-FR" sz="1400" dirty="0">
              <a:latin typeface="Arial" panose="020B0604020202020204" pitchFamily="34" charset="0"/>
              <a:cs typeface="Arial" panose="020B0604020202020204" pitchFamily="34" charset="0"/>
            </a:endParaRPr>
          </a:p>
          <a:p>
            <a:r>
              <a:rPr lang="fr-FR" sz="1400" dirty="0" smtClean="0">
                <a:latin typeface="Arial" panose="020B0604020202020204" pitchFamily="34" charset="0"/>
                <a:cs typeface="Arial" panose="020B0604020202020204" pitchFamily="34" charset="0"/>
              </a:rPr>
              <a:t>Elle représente une superficie d’environ 1600m</a:t>
            </a:r>
            <a:r>
              <a:rPr lang="fr-FR" sz="1400" baseline="30000" dirty="0" smtClean="0">
                <a:latin typeface="Arial" panose="020B0604020202020204" pitchFamily="34" charset="0"/>
                <a:cs typeface="Arial" panose="020B0604020202020204" pitchFamily="34" charset="0"/>
              </a:rPr>
              <a:t>2</a:t>
            </a:r>
            <a:r>
              <a:rPr lang="fr-FR" sz="1400" dirty="0" smtClean="0">
                <a:latin typeface="Arial" panose="020B0604020202020204" pitchFamily="34" charset="0"/>
                <a:cs typeface="Arial" panose="020B0604020202020204" pitchFamily="34" charset="0"/>
              </a:rPr>
              <a:t>.</a:t>
            </a:r>
            <a:endParaRPr lang="fr-FR" sz="1400" baseline="30000" dirty="0" smtClean="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p:txBody>
      </p:sp>
      <p:sp>
        <p:nvSpPr>
          <p:cNvPr id="6" name="Titre 1">
            <a:extLst>
              <a:ext uri="{FF2B5EF4-FFF2-40B4-BE49-F238E27FC236}">
                <a16:creationId xmlns="" xmlns:a16="http://schemas.microsoft.com/office/drawing/2014/main" id="{F6664B9C-B61B-40FB-9DD9-B2441809366A}"/>
              </a:ext>
            </a:extLst>
          </p:cNvPr>
          <p:cNvSpPr txBox="1">
            <a:spLocks/>
          </p:cNvSpPr>
          <p:nvPr/>
        </p:nvSpPr>
        <p:spPr>
          <a:xfrm>
            <a:off x="0" y="6096"/>
            <a:ext cx="12192000" cy="1320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latin typeface="Arial" panose="020B0604020202020204" pitchFamily="34" charset="0"/>
                <a:cs typeface="Arial" panose="020B0604020202020204" pitchFamily="34" charset="0"/>
              </a:rPr>
              <a:t>        Les cours de récréation</a:t>
            </a:r>
            <a:endParaRPr lang="fr-FR" sz="2800" dirty="0">
              <a:latin typeface="Arial" panose="020B0604020202020204" pitchFamily="34" charset="0"/>
              <a:cs typeface="Arial" panose="020B0604020202020204" pitchFamily="34" charset="0"/>
            </a:endParaRPr>
          </a:p>
        </p:txBody>
      </p:sp>
      <p:pic>
        <p:nvPicPr>
          <p:cNvPr id="7" name="Picture 2" descr="Z:\MONTMORENCY - JULES FERRY - 1716\1716-05-PRO\1716-PRO-PRESENTATION PPT\RDC.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2610" t="79301" r="83803" b="15703"/>
          <a:stretch/>
        </p:blipFill>
        <p:spPr bwMode="auto">
          <a:xfrm>
            <a:off x="3916510" y="5647367"/>
            <a:ext cx="742951" cy="72390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4" descr="Z:\MONTMORENCY - JULES FERRY - 1716\1716-05-PRO\1716-PRO-PRESENTATION PPT\RDC.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7233" t="37953" r="50554" b="24305"/>
          <a:stretch/>
        </p:blipFill>
        <p:spPr bwMode="auto">
          <a:xfrm>
            <a:off x="4858206" y="902723"/>
            <a:ext cx="6671588" cy="54685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343231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C1B8B628-104F-4B20-B6E4-81A88ECB686C}"/>
              </a:ext>
            </a:extLst>
          </p:cNvPr>
          <p:cNvSpPr>
            <a:spLocks noGrp="1"/>
          </p:cNvSpPr>
          <p:nvPr>
            <p:ph idx="1"/>
          </p:nvPr>
        </p:nvSpPr>
        <p:spPr>
          <a:xfrm>
            <a:off x="460779" y="1608772"/>
            <a:ext cx="3095596" cy="4357816"/>
          </a:xfrm>
        </p:spPr>
        <p:txBody>
          <a:bodyPr>
            <a:normAutofit/>
          </a:bodyPr>
          <a:lstStyle/>
          <a:p>
            <a:pPr marL="0" indent="0">
              <a:buNone/>
            </a:pPr>
            <a:r>
              <a:rPr lang="fr-FR" sz="1400" b="1" dirty="0" smtClean="0">
                <a:latin typeface="Arial" panose="020B0604020202020204" pitchFamily="34" charset="0"/>
                <a:cs typeface="Arial" panose="020B0604020202020204" pitchFamily="34" charset="0"/>
              </a:rPr>
              <a:t>      La cour des maternelles</a:t>
            </a:r>
          </a:p>
          <a:p>
            <a:r>
              <a:rPr lang="fr-FR" sz="1400" dirty="0" smtClean="0">
                <a:latin typeface="Arial" panose="020B0604020202020204" pitchFamily="34" charset="0"/>
                <a:cs typeface="Arial" panose="020B0604020202020204" pitchFamily="34" charset="0"/>
              </a:rPr>
              <a:t>Elle </a:t>
            </a:r>
            <a:r>
              <a:rPr lang="fr-FR" sz="1400" dirty="0">
                <a:latin typeface="Arial" panose="020B0604020202020204" pitchFamily="34" charset="0"/>
                <a:cs typeface="Arial" panose="020B0604020202020204" pitchFamily="34" charset="0"/>
              </a:rPr>
              <a:t>est orientée plein sud.</a:t>
            </a:r>
          </a:p>
          <a:p>
            <a:r>
              <a:rPr lang="fr-FR" sz="1400" dirty="0">
                <a:latin typeface="Arial" panose="020B0604020202020204" pitchFamily="34" charset="0"/>
                <a:cs typeface="Arial" panose="020B0604020202020204" pitchFamily="34" charset="0"/>
              </a:rPr>
              <a:t>Elle est séparée de la cour élémentaire par le bâtiment ½ pension. </a:t>
            </a:r>
          </a:p>
          <a:p>
            <a:r>
              <a:rPr lang="fr-FR" sz="1400" dirty="0">
                <a:latin typeface="Arial" panose="020B0604020202020204" pitchFamily="34" charset="0"/>
                <a:cs typeface="Arial" panose="020B0604020202020204" pitchFamily="34" charset="0"/>
              </a:rPr>
              <a:t>Il est prévu la végétalisation des espaces extérieurs</a:t>
            </a:r>
          </a:p>
          <a:p>
            <a:r>
              <a:rPr lang="fr-FR" sz="1400" dirty="0">
                <a:latin typeface="Arial" panose="020B0604020202020204" pitchFamily="34" charset="0"/>
                <a:cs typeface="Arial" panose="020B0604020202020204" pitchFamily="34" charset="0"/>
              </a:rPr>
              <a:t>Des jeux et des tracés sont prévus.</a:t>
            </a:r>
          </a:p>
          <a:p>
            <a:r>
              <a:rPr lang="fr-FR" sz="1400" dirty="0">
                <a:latin typeface="Arial" panose="020B0604020202020204" pitchFamily="34" charset="0"/>
                <a:cs typeface="Arial" panose="020B0604020202020204" pitchFamily="34" charset="0"/>
              </a:rPr>
              <a:t>Le jardin pédagogique est partagé avec l’élémentaire </a:t>
            </a:r>
            <a:endParaRPr lang="fr-FR" sz="1400" dirty="0" smtClean="0">
              <a:latin typeface="Arial" panose="020B0604020202020204" pitchFamily="34" charset="0"/>
              <a:cs typeface="Arial" panose="020B0604020202020204" pitchFamily="34" charset="0"/>
            </a:endParaRPr>
          </a:p>
          <a:p>
            <a:r>
              <a:rPr lang="fr-FR" sz="1400" dirty="0" smtClean="0">
                <a:latin typeface="Arial" panose="020B0604020202020204" pitchFamily="34" charset="0"/>
                <a:cs typeface="Arial" panose="020B0604020202020204" pitchFamily="34" charset="0"/>
              </a:rPr>
              <a:t>Elle représente une superficie d’environ 1000m</a:t>
            </a:r>
            <a:r>
              <a:rPr lang="fr-FR" sz="1400" baseline="30000" dirty="0" smtClean="0">
                <a:latin typeface="Arial" panose="020B0604020202020204" pitchFamily="34" charset="0"/>
                <a:cs typeface="Arial" panose="020B0604020202020204" pitchFamily="34" charset="0"/>
              </a:rPr>
              <a:t>2</a:t>
            </a:r>
            <a:r>
              <a:rPr lang="fr-FR" sz="1400" dirty="0" smtClean="0">
                <a:latin typeface="Arial" panose="020B0604020202020204" pitchFamily="34" charset="0"/>
                <a:cs typeface="Arial" panose="020B0604020202020204" pitchFamily="34" charset="0"/>
              </a:rPr>
              <a:t>.</a:t>
            </a:r>
            <a:endParaRPr lang="fr-FR" sz="1400" baseline="30000" dirty="0" smtClean="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p:txBody>
      </p:sp>
      <p:sp>
        <p:nvSpPr>
          <p:cNvPr id="6" name="Titre 1">
            <a:extLst>
              <a:ext uri="{FF2B5EF4-FFF2-40B4-BE49-F238E27FC236}">
                <a16:creationId xmlns="" xmlns:a16="http://schemas.microsoft.com/office/drawing/2014/main" id="{F6664B9C-B61B-40FB-9DD9-B2441809366A}"/>
              </a:ext>
            </a:extLst>
          </p:cNvPr>
          <p:cNvSpPr txBox="1">
            <a:spLocks/>
          </p:cNvSpPr>
          <p:nvPr/>
        </p:nvSpPr>
        <p:spPr>
          <a:xfrm>
            <a:off x="0" y="6096"/>
            <a:ext cx="12192000" cy="1320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latin typeface="Arial" panose="020B0604020202020204" pitchFamily="34" charset="0"/>
                <a:cs typeface="Arial" panose="020B0604020202020204" pitchFamily="34" charset="0"/>
              </a:rPr>
              <a:t>        Les cours de récréation</a:t>
            </a:r>
            <a:endParaRPr lang="fr-FR" sz="2800" dirty="0">
              <a:latin typeface="Arial" panose="020B0604020202020204" pitchFamily="34" charset="0"/>
              <a:cs typeface="Arial" panose="020B0604020202020204" pitchFamily="34" charset="0"/>
            </a:endParaRPr>
          </a:p>
        </p:txBody>
      </p:sp>
      <p:pic>
        <p:nvPicPr>
          <p:cNvPr id="7" name="Picture 2" descr="Z:\MONTMORENCY - JULES FERRY - 1716\1716-05-PRO\1716-PRO-PRESENTATION PPT\RDC.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2610" t="79301" r="83803" b="15703"/>
          <a:stretch/>
        </p:blipFill>
        <p:spPr bwMode="auto">
          <a:xfrm>
            <a:off x="5750256" y="6091002"/>
            <a:ext cx="742951" cy="72390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4" descr="Z:\MONTMORENCY - JULES FERRY - 1716\1716-05-PRO\1716-PRO-PRESENTATION PPT\RDC.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51368" t="39031" r="21039" b="23976"/>
          <a:stretch/>
        </p:blipFill>
        <p:spPr bwMode="auto">
          <a:xfrm>
            <a:off x="5665244" y="730984"/>
            <a:ext cx="5714746" cy="536001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58538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86675939-0C29-42FC-813D-E483FD4C1308}"/>
              </a:ext>
            </a:extLst>
          </p:cNvPr>
          <p:cNvSpPr>
            <a:spLocks noGrp="1"/>
          </p:cNvSpPr>
          <p:nvPr>
            <p:ph idx="1"/>
          </p:nvPr>
        </p:nvSpPr>
        <p:spPr>
          <a:xfrm>
            <a:off x="2055966" y="2021010"/>
            <a:ext cx="10972800" cy="4525963"/>
          </a:xfrm>
        </p:spPr>
        <p:txBody>
          <a:bodyPr>
            <a:normAutofit/>
          </a:bodyPr>
          <a:lstStyle/>
          <a:p>
            <a:r>
              <a:rPr lang="fr-FR" sz="1600" dirty="0">
                <a:latin typeface="Arial" panose="020B0604020202020204" pitchFamily="34" charset="0"/>
                <a:cs typeface="Arial" panose="020B0604020202020204" pitchFamily="34" charset="0"/>
              </a:rPr>
              <a:t>L’ensemble des entités seront créées en site occupé par restructurations </a:t>
            </a:r>
            <a:endParaRPr lang="fr-FR" sz="1600" dirty="0" smtClean="0">
              <a:latin typeface="Arial" panose="020B0604020202020204" pitchFamily="34" charset="0"/>
              <a:cs typeface="Arial" panose="020B0604020202020204" pitchFamily="34" charset="0"/>
            </a:endParaRPr>
          </a:p>
          <a:p>
            <a:pPr marL="0" indent="0">
              <a:buNone/>
            </a:pPr>
            <a:r>
              <a:rPr lang="fr-FR" sz="1600" dirty="0" smtClean="0">
                <a:latin typeface="Arial" panose="020B0604020202020204" pitchFamily="34" charset="0"/>
                <a:cs typeface="Arial" panose="020B0604020202020204" pitchFamily="34" charset="0"/>
              </a:rPr>
              <a:t>       et </a:t>
            </a:r>
            <a:r>
              <a:rPr lang="fr-FR" sz="1600" dirty="0">
                <a:latin typeface="Arial" panose="020B0604020202020204" pitchFamily="34" charset="0"/>
                <a:cs typeface="Arial" panose="020B0604020202020204" pitchFamily="34" charset="0"/>
              </a:rPr>
              <a:t>extensions des deux écoles existantes, grâce à un phasage </a:t>
            </a:r>
            <a:r>
              <a:rPr lang="fr-FR" sz="1600" dirty="0" smtClean="0">
                <a:latin typeface="Arial" panose="020B0604020202020204" pitchFamily="34" charset="0"/>
                <a:cs typeface="Arial" panose="020B0604020202020204" pitchFamily="34" charset="0"/>
              </a:rPr>
              <a:t>adapté.</a:t>
            </a:r>
            <a:endParaRPr lang="fr-FR" sz="1600" dirty="0">
              <a:latin typeface="Arial" panose="020B0604020202020204" pitchFamily="34" charset="0"/>
              <a:cs typeface="Arial" panose="020B0604020202020204" pitchFamily="34" charset="0"/>
            </a:endParaRPr>
          </a:p>
        </p:txBody>
      </p:sp>
      <p:sp>
        <p:nvSpPr>
          <p:cNvPr id="6" name="Titre 1">
            <a:extLst>
              <a:ext uri="{FF2B5EF4-FFF2-40B4-BE49-F238E27FC236}">
                <a16:creationId xmlns="" xmlns:a16="http://schemas.microsoft.com/office/drawing/2014/main" id="{547C14CE-3CBF-402D-8F40-38C66636FAD8}"/>
              </a:ext>
            </a:extLst>
          </p:cNvPr>
          <p:cNvSpPr>
            <a:spLocks noGrp="1"/>
          </p:cNvSpPr>
          <p:nvPr>
            <p:ph type="title"/>
          </p:nvPr>
        </p:nvSpPr>
        <p:spPr>
          <a:xfrm>
            <a:off x="-594360" y="0"/>
            <a:ext cx="12192000" cy="1143000"/>
          </a:xfrm>
        </p:spPr>
        <p:txBody>
          <a:bodyPr>
            <a:normAutofit/>
          </a:bodyPr>
          <a:lstStyle/>
          <a:p>
            <a:pPr algn="r"/>
            <a:r>
              <a:rPr lang="fr-FR" sz="3200" b="1" dirty="0" smtClean="0">
                <a:latin typeface="Arial" panose="020B0604020202020204" pitchFamily="34" charset="0"/>
                <a:cs typeface="Arial" panose="020B0604020202020204" pitchFamily="34" charset="0"/>
              </a:rPr>
              <a:t>L’ORGANISATION </a:t>
            </a:r>
            <a:r>
              <a:rPr lang="fr-FR" sz="3200" dirty="0" smtClean="0">
                <a:latin typeface="Arial" panose="020B0604020202020204" pitchFamily="34" charset="0"/>
                <a:cs typeface="Arial" panose="020B0604020202020204" pitchFamily="34" charset="0"/>
              </a:rPr>
              <a:t>DES TRAVAUX</a:t>
            </a:r>
            <a:endParaRPr lang="fr-FR" sz="32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514203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252CBB2-721A-437B-8F93-B17F0785A707}"/>
              </a:ext>
            </a:extLst>
          </p:cNvPr>
          <p:cNvSpPr>
            <a:spLocks noGrp="1"/>
          </p:cNvSpPr>
          <p:nvPr>
            <p:ph type="title"/>
          </p:nvPr>
        </p:nvSpPr>
        <p:spPr>
          <a:xfrm>
            <a:off x="-484273" y="-128016"/>
            <a:ext cx="12192000" cy="1143000"/>
          </a:xfrm>
        </p:spPr>
        <p:txBody>
          <a:bodyPr>
            <a:noAutofit/>
          </a:bodyPr>
          <a:lstStyle/>
          <a:p>
            <a:pPr algn="r"/>
            <a:r>
              <a:rPr lang="fr-FR" sz="3200" b="1" dirty="0" smtClean="0">
                <a:latin typeface="Arial" panose="020B0604020202020204" pitchFamily="34" charset="0"/>
                <a:cs typeface="Arial" panose="020B0604020202020204" pitchFamily="34" charset="0"/>
              </a:rPr>
              <a:t/>
            </a:r>
            <a:br>
              <a:rPr lang="fr-FR" sz="3200" b="1" dirty="0" smtClean="0">
                <a:latin typeface="Arial" panose="020B0604020202020204" pitchFamily="34" charset="0"/>
                <a:cs typeface="Arial" panose="020B0604020202020204" pitchFamily="34" charset="0"/>
              </a:rPr>
            </a:br>
            <a:r>
              <a:rPr lang="fr-FR" sz="3200" b="1" dirty="0">
                <a:latin typeface="Arial" panose="020B0604020202020204" pitchFamily="34" charset="0"/>
                <a:cs typeface="Arial" panose="020B0604020202020204" pitchFamily="34" charset="0"/>
              </a:rPr>
              <a:t/>
            </a:r>
            <a:br>
              <a:rPr lang="fr-FR" sz="3200" b="1" dirty="0">
                <a:latin typeface="Arial" panose="020B0604020202020204" pitchFamily="34" charset="0"/>
                <a:cs typeface="Arial" panose="020B0604020202020204" pitchFamily="34" charset="0"/>
              </a:rPr>
            </a:br>
            <a:r>
              <a:rPr lang="fr-FR" sz="3200" b="1" dirty="0" smtClean="0">
                <a:latin typeface="Arial" panose="020B0604020202020204" pitchFamily="34" charset="0"/>
                <a:cs typeface="Arial" panose="020B0604020202020204" pitchFamily="34" charset="0"/>
              </a:rPr>
              <a:t>ENJEUX </a:t>
            </a:r>
            <a:r>
              <a:rPr lang="fr-FR" sz="3200" dirty="0" smtClean="0">
                <a:latin typeface="Arial" panose="020B0604020202020204" pitchFamily="34" charset="0"/>
                <a:cs typeface="Arial" panose="020B0604020202020204" pitchFamily="34" charset="0"/>
              </a:rPr>
              <a:t>DES ETUDES</a:t>
            </a:r>
            <a:r>
              <a:rPr lang="fr-FR" sz="3200" dirty="0">
                <a:latin typeface="Arial" panose="020B0604020202020204" pitchFamily="34" charset="0"/>
                <a:cs typeface="Arial" panose="020B0604020202020204" pitchFamily="34" charset="0"/>
              </a:rPr>
              <a:t/>
            </a:r>
            <a:br>
              <a:rPr lang="fr-FR" sz="3200" dirty="0">
                <a:latin typeface="Arial" panose="020B0604020202020204" pitchFamily="34" charset="0"/>
                <a:cs typeface="Arial" panose="020B0604020202020204" pitchFamily="34" charset="0"/>
              </a:rPr>
            </a:br>
            <a:endParaRPr lang="fr-FR" sz="3200"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 xmlns:a16="http://schemas.microsoft.com/office/drawing/2014/main" id="{799118BA-96E7-4DD5-9BFB-26B60C124800}"/>
              </a:ext>
            </a:extLst>
          </p:cNvPr>
          <p:cNvSpPr>
            <a:spLocks noGrp="1"/>
          </p:cNvSpPr>
          <p:nvPr>
            <p:ph idx="1"/>
          </p:nvPr>
        </p:nvSpPr>
        <p:spPr>
          <a:xfrm>
            <a:off x="1884018" y="1897513"/>
            <a:ext cx="8596668" cy="3880773"/>
          </a:xfrm>
        </p:spPr>
        <p:txBody>
          <a:bodyPr>
            <a:normAutofit fontScale="62500" lnSpcReduction="20000"/>
          </a:bodyPr>
          <a:lstStyle/>
          <a:p>
            <a:pPr marL="0" indent="0">
              <a:buNone/>
            </a:pPr>
            <a:r>
              <a:rPr lang="fr-FR" b="1" i="1" u="sng" dirty="0" smtClean="0">
                <a:latin typeface="Arial" panose="020B0604020202020204" pitchFamily="34" charset="0"/>
                <a:cs typeface="Arial" panose="020B0604020202020204" pitchFamily="34" charset="0"/>
              </a:rPr>
              <a:t>Optimisation du fonctionnement des écoles </a:t>
            </a:r>
          </a:p>
          <a:p>
            <a:pPr marL="0" indent="0">
              <a:buNone/>
            </a:pPr>
            <a:endParaRPr lang="fr-FR" dirty="0" smtClean="0">
              <a:latin typeface="Arial" panose="020B0604020202020204" pitchFamily="34" charset="0"/>
              <a:cs typeface="Arial" panose="020B0604020202020204" pitchFamily="34" charset="0"/>
            </a:endParaRPr>
          </a:p>
          <a:p>
            <a:r>
              <a:rPr lang="fr-FR" b="1" dirty="0" smtClean="0">
                <a:latin typeface="Arial" panose="020B0604020202020204" pitchFamily="34" charset="0"/>
                <a:cs typeface="Arial" panose="020B0604020202020204" pitchFamily="34" charset="0"/>
              </a:rPr>
              <a:t>Création d’une école maternelle </a:t>
            </a:r>
            <a:r>
              <a:rPr lang="fr-FR" dirty="0" smtClean="0">
                <a:latin typeface="Arial" panose="020B0604020202020204" pitchFamily="34" charset="0"/>
                <a:cs typeface="Arial" panose="020B0604020202020204" pitchFamily="34" charset="0"/>
              </a:rPr>
              <a:t>unifiée pour la partie Sud </a:t>
            </a:r>
          </a:p>
          <a:p>
            <a:r>
              <a:rPr lang="fr-FR" b="1" dirty="0" smtClean="0">
                <a:latin typeface="Arial" panose="020B0604020202020204" pitchFamily="34" charset="0"/>
                <a:cs typeface="Arial" panose="020B0604020202020204" pitchFamily="34" charset="0"/>
              </a:rPr>
              <a:t>Clarification des relations entre les différentes entités </a:t>
            </a:r>
            <a:r>
              <a:rPr lang="fr-FR" dirty="0" smtClean="0">
                <a:latin typeface="Arial" panose="020B0604020202020204" pitchFamily="34" charset="0"/>
                <a:cs typeface="Arial" panose="020B0604020202020204" pitchFamily="34" charset="0"/>
              </a:rPr>
              <a:t>scolaires, périscolaires, maternelle et élémentaire </a:t>
            </a:r>
          </a:p>
          <a:p>
            <a:r>
              <a:rPr lang="fr-FR" b="1" dirty="0" smtClean="0">
                <a:latin typeface="Arial" panose="020B0604020202020204" pitchFamily="34" charset="0"/>
                <a:cs typeface="Arial" panose="020B0604020202020204" pitchFamily="34" charset="0"/>
              </a:rPr>
              <a:t>Résolution des problèmes de fonctionnement des écoles actuelles </a:t>
            </a:r>
            <a:endParaRPr lang="fr-FR" dirty="0" smtClean="0">
              <a:latin typeface="Arial" panose="020B0604020202020204" pitchFamily="34" charset="0"/>
              <a:cs typeface="Arial" panose="020B0604020202020204" pitchFamily="34" charset="0"/>
            </a:endParaRPr>
          </a:p>
          <a:p>
            <a:r>
              <a:rPr lang="fr-FR" b="1" dirty="0" smtClean="0">
                <a:latin typeface="Arial" panose="020B0604020202020204" pitchFamily="34" charset="0"/>
                <a:cs typeface="Arial" panose="020B0604020202020204" pitchFamily="34" charset="0"/>
              </a:rPr>
              <a:t>Gestion et sécurisation des flux </a:t>
            </a:r>
            <a:r>
              <a:rPr lang="fr-FR" dirty="0" smtClean="0">
                <a:latin typeface="Arial" panose="020B0604020202020204" pitchFamily="34" charset="0"/>
                <a:cs typeface="Arial" panose="020B0604020202020204" pitchFamily="34" charset="0"/>
              </a:rPr>
              <a:t>à l’intérieur et à l’extérieur du bâtiment. Dissociation des flux maternelle et élémentaires </a:t>
            </a:r>
          </a:p>
          <a:p>
            <a:r>
              <a:rPr lang="fr-FR" b="1" dirty="0" smtClean="0">
                <a:latin typeface="Arial" panose="020B0604020202020204" pitchFamily="34" charset="0"/>
                <a:cs typeface="Arial" panose="020B0604020202020204" pitchFamily="34" charset="0"/>
              </a:rPr>
              <a:t>Anticipation des évolutions futures </a:t>
            </a:r>
            <a:r>
              <a:rPr lang="fr-FR" dirty="0" smtClean="0">
                <a:latin typeface="Arial" panose="020B0604020202020204" pitchFamily="34" charset="0"/>
                <a:cs typeface="Arial" panose="020B0604020202020204" pitchFamily="34" charset="0"/>
              </a:rPr>
              <a:t>en proposant des espaces flexibles. </a:t>
            </a:r>
          </a:p>
          <a:p>
            <a:r>
              <a:rPr lang="fr-FR" b="1" dirty="0" smtClean="0">
                <a:latin typeface="Arial" panose="020B0604020202020204" pitchFamily="34" charset="0"/>
                <a:cs typeface="Arial" panose="020B0604020202020204" pitchFamily="34" charset="0"/>
              </a:rPr>
              <a:t>Mutualisation des espaces scolaires et périscolaires et maitrise des zones en fonctionnement </a:t>
            </a:r>
            <a:endParaRPr lang="fr-FR" dirty="0" smtClean="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915665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srcRect/>
          <a:stretch>
            <a:fillRect/>
          </a:stretch>
        </p:blipFill>
        <p:spPr bwMode="auto">
          <a:xfrm>
            <a:off x="4672207" y="5335319"/>
            <a:ext cx="3314517" cy="1089387"/>
          </a:xfrm>
          <a:prstGeom prst="rect">
            <a:avLst/>
          </a:prstGeom>
          <a:noFill/>
          <a:ln w="9525">
            <a:noFill/>
            <a:miter lim="800000"/>
            <a:headEnd/>
            <a:tailEnd/>
          </a:ln>
        </p:spPr>
      </p:pic>
      <p:sp>
        <p:nvSpPr>
          <p:cNvPr id="7" name="Titre 1">
            <a:extLst>
              <a:ext uri="{FF2B5EF4-FFF2-40B4-BE49-F238E27FC236}">
                <a16:creationId xmlns="" xmlns:a16="http://schemas.microsoft.com/office/drawing/2014/main" id="{F6664B9C-B61B-40FB-9DD9-B2441809366A}"/>
              </a:ext>
            </a:extLst>
          </p:cNvPr>
          <p:cNvSpPr txBox="1">
            <a:spLocks/>
          </p:cNvSpPr>
          <p:nvPr/>
        </p:nvSpPr>
        <p:spPr>
          <a:xfrm>
            <a:off x="0" y="6096"/>
            <a:ext cx="12192000" cy="1320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latin typeface="Arial" panose="020B0604020202020204" pitchFamily="34" charset="0"/>
                <a:cs typeface="Arial" panose="020B0604020202020204" pitchFamily="34" charset="0"/>
              </a:rPr>
              <a:t>        Phase de préparation      2 mois (juillet à septembre 2020)</a:t>
            </a:r>
            <a:endParaRPr lang="fr-FR" sz="28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srcRect/>
          <a:stretch>
            <a:fillRect/>
          </a:stretch>
        </p:blipFill>
        <p:spPr bwMode="auto">
          <a:xfrm>
            <a:off x="238215" y="1266017"/>
            <a:ext cx="7781925" cy="406717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4"/>
          <a:srcRect/>
          <a:stretch>
            <a:fillRect/>
          </a:stretch>
        </p:blipFill>
        <p:spPr bwMode="auto">
          <a:xfrm>
            <a:off x="8153760" y="1889590"/>
            <a:ext cx="3517780" cy="24687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a:srcRect/>
          <a:stretch>
            <a:fillRect/>
          </a:stretch>
        </p:blipFill>
        <p:spPr bwMode="auto">
          <a:xfrm>
            <a:off x="4880006" y="5335319"/>
            <a:ext cx="3314517" cy="1089387"/>
          </a:xfrm>
          <a:prstGeom prst="rect">
            <a:avLst/>
          </a:prstGeom>
          <a:noFill/>
          <a:ln w="9525">
            <a:noFill/>
            <a:miter lim="800000"/>
            <a:headEnd/>
            <a:tailEnd/>
          </a:ln>
        </p:spPr>
      </p:pic>
      <p:sp>
        <p:nvSpPr>
          <p:cNvPr id="9" name="Titre 1">
            <a:extLst>
              <a:ext uri="{FF2B5EF4-FFF2-40B4-BE49-F238E27FC236}">
                <a16:creationId xmlns="" xmlns:a16="http://schemas.microsoft.com/office/drawing/2014/main" id="{F6664B9C-B61B-40FB-9DD9-B2441809366A}"/>
              </a:ext>
            </a:extLst>
          </p:cNvPr>
          <p:cNvSpPr txBox="1">
            <a:spLocks/>
          </p:cNvSpPr>
          <p:nvPr/>
        </p:nvSpPr>
        <p:spPr>
          <a:xfrm>
            <a:off x="0" y="6096"/>
            <a:ext cx="12192000" cy="1320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latin typeface="Arial" panose="020B0604020202020204" pitchFamily="34" charset="0"/>
                <a:cs typeface="Arial" panose="020B0604020202020204" pitchFamily="34" charset="0"/>
              </a:rPr>
              <a:t>        Phase 1-A      </a:t>
            </a:r>
            <a:r>
              <a:rPr lang="fr-FR" sz="2800" b="1" dirty="0">
                <a:latin typeface="Arial" panose="020B0604020202020204" pitchFamily="34" charset="0"/>
                <a:cs typeface="Arial" panose="020B0604020202020204" pitchFamily="34" charset="0"/>
              </a:rPr>
              <a:t>6</a:t>
            </a:r>
            <a:r>
              <a:rPr lang="fr-FR" sz="2800" b="1" dirty="0" smtClean="0">
                <a:latin typeface="Arial" panose="020B0604020202020204" pitchFamily="34" charset="0"/>
                <a:cs typeface="Arial" panose="020B0604020202020204" pitchFamily="34" charset="0"/>
              </a:rPr>
              <a:t> mois (Octobre 2020 à Avril 2021)</a:t>
            </a:r>
            <a:endParaRPr lang="fr-FR" sz="2800" dirty="0">
              <a:latin typeface="Arial" panose="020B0604020202020204" pitchFamily="34" charset="0"/>
              <a:cs typeface="Arial" panose="020B0604020202020204" pitchFamily="34" charset="0"/>
            </a:endParaRPr>
          </a:p>
        </p:txBody>
      </p:sp>
      <p:sp>
        <p:nvSpPr>
          <p:cNvPr id="6" name="Espace réservé du contenu 2">
            <a:extLst>
              <a:ext uri="{FF2B5EF4-FFF2-40B4-BE49-F238E27FC236}">
                <a16:creationId xmlns="" xmlns:a16="http://schemas.microsoft.com/office/drawing/2014/main" id="{EF4FC8AD-84DA-407B-9AFE-7363801BF3F9}"/>
              </a:ext>
            </a:extLst>
          </p:cNvPr>
          <p:cNvSpPr txBox="1">
            <a:spLocks/>
          </p:cNvSpPr>
          <p:nvPr/>
        </p:nvSpPr>
        <p:spPr>
          <a:xfrm>
            <a:off x="4511327" y="4007096"/>
            <a:ext cx="737357" cy="291947"/>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400" dirty="0" smtClean="0">
                <a:latin typeface="Arial" panose="020B0604020202020204" pitchFamily="34" charset="0"/>
                <a:cs typeface="Arial" panose="020B0604020202020204" pitchFamily="34" charset="0"/>
              </a:rPr>
              <a:t>Maternelle </a:t>
            </a:r>
          </a:p>
          <a:p>
            <a:pPr marL="0" indent="0" algn="ctr">
              <a:buNone/>
            </a:pPr>
            <a:r>
              <a:rPr lang="fr-FR" sz="1400" dirty="0" smtClean="0">
                <a:latin typeface="Arial" panose="020B0604020202020204" pitchFamily="34" charset="0"/>
                <a:cs typeface="Arial" panose="020B0604020202020204" pitchFamily="34" charset="0"/>
              </a:rPr>
              <a:t>PROVISOIRE</a:t>
            </a:r>
            <a:endParaRPr lang="fr-FR" sz="14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srcRect/>
          <a:stretch>
            <a:fillRect/>
          </a:stretch>
        </p:blipFill>
        <p:spPr bwMode="auto">
          <a:xfrm>
            <a:off x="292675" y="1307081"/>
            <a:ext cx="7724775" cy="4019550"/>
          </a:xfrm>
          <a:prstGeom prst="rect">
            <a:avLst/>
          </a:prstGeom>
          <a:noFill/>
          <a:ln w="9525">
            <a:noFill/>
            <a:miter lim="800000"/>
            <a:headEnd/>
            <a:tailEnd/>
          </a:ln>
        </p:spPr>
      </p:pic>
      <p:pic>
        <p:nvPicPr>
          <p:cNvPr id="2051" name="Picture 3"/>
          <p:cNvPicPr>
            <a:picLocks noChangeAspect="1" noChangeArrowheads="1"/>
          </p:cNvPicPr>
          <p:nvPr/>
        </p:nvPicPr>
        <p:blipFill>
          <a:blip r:embed="rId4"/>
          <a:srcRect/>
          <a:stretch>
            <a:fillRect/>
          </a:stretch>
        </p:blipFill>
        <p:spPr bwMode="auto">
          <a:xfrm>
            <a:off x="8194375" y="1830508"/>
            <a:ext cx="3695700" cy="2524125"/>
          </a:xfrm>
          <a:prstGeom prst="rect">
            <a:avLst/>
          </a:prstGeom>
          <a:noFill/>
          <a:ln w="9525">
            <a:noFill/>
            <a:miter lim="800000"/>
            <a:headEnd/>
            <a:tailEnd/>
          </a:ln>
        </p:spPr>
      </p:pic>
    </p:spTree>
    <p:extLst>
      <p:ext uri="{BB962C8B-B14F-4D97-AF65-F5344CB8AC3E}">
        <p14:creationId xmlns="" xmlns:p14="http://schemas.microsoft.com/office/powerpoint/2010/main" val="1150799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srcRect/>
          <a:stretch>
            <a:fillRect/>
          </a:stretch>
        </p:blipFill>
        <p:spPr bwMode="auto">
          <a:xfrm>
            <a:off x="4628089" y="5335317"/>
            <a:ext cx="3314517" cy="1089387"/>
          </a:xfrm>
          <a:prstGeom prst="rect">
            <a:avLst/>
          </a:prstGeom>
          <a:noFill/>
          <a:ln w="9525">
            <a:noFill/>
            <a:miter lim="800000"/>
            <a:headEnd/>
            <a:tailEnd/>
          </a:ln>
        </p:spPr>
      </p:pic>
      <p:sp>
        <p:nvSpPr>
          <p:cNvPr id="8" name="Titre 1">
            <a:extLst>
              <a:ext uri="{FF2B5EF4-FFF2-40B4-BE49-F238E27FC236}">
                <a16:creationId xmlns="" xmlns:a16="http://schemas.microsoft.com/office/drawing/2014/main" id="{F6664B9C-B61B-40FB-9DD9-B2441809366A}"/>
              </a:ext>
            </a:extLst>
          </p:cNvPr>
          <p:cNvSpPr txBox="1">
            <a:spLocks/>
          </p:cNvSpPr>
          <p:nvPr/>
        </p:nvSpPr>
        <p:spPr>
          <a:xfrm>
            <a:off x="0" y="6096"/>
            <a:ext cx="12192000" cy="1320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latin typeface="Arial" panose="020B0604020202020204" pitchFamily="34" charset="0"/>
                <a:cs typeface="Arial" panose="020B0604020202020204" pitchFamily="34" charset="0"/>
              </a:rPr>
              <a:t>        Phase 1-B      </a:t>
            </a:r>
            <a:r>
              <a:rPr lang="fr-FR" sz="2800" b="1" dirty="0">
                <a:latin typeface="Arial" panose="020B0604020202020204" pitchFamily="34" charset="0"/>
                <a:cs typeface="Arial" panose="020B0604020202020204" pitchFamily="34" charset="0"/>
              </a:rPr>
              <a:t>6</a:t>
            </a:r>
            <a:r>
              <a:rPr lang="fr-FR" sz="2800" b="1" dirty="0" smtClean="0">
                <a:latin typeface="Arial" panose="020B0604020202020204" pitchFamily="34" charset="0"/>
                <a:cs typeface="Arial" panose="020B0604020202020204" pitchFamily="34" charset="0"/>
              </a:rPr>
              <a:t> mois (Avril à Août 2021)</a:t>
            </a:r>
            <a:endParaRPr lang="fr-FR" sz="28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a:srcRect/>
          <a:stretch>
            <a:fillRect/>
          </a:stretch>
        </p:blipFill>
        <p:spPr bwMode="auto">
          <a:xfrm>
            <a:off x="310821" y="1138426"/>
            <a:ext cx="7705725" cy="4029075"/>
          </a:xfrm>
          <a:prstGeom prst="rect">
            <a:avLst/>
          </a:prstGeom>
          <a:noFill/>
          <a:ln w="9525">
            <a:noFill/>
            <a:miter lim="800000"/>
            <a:headEnd/>
            <a:tailEnd/>
          </a:ln>
        </p:spPr>
      </p:pic>
      <p:pic>
        <p:nvPicPr>
          <p:cNvPr id="3075" name="Picture 3"/>
          <p:cNvPicPr>
            <a:picLocks noChangeAspect="1" noChangeArrowheads="1"/>
          </p:cNvPicPr>
          <p:nvPr/>
        </p:nvPicPr>
        <p:blipFill>
          <a:blip r:embed="rId4"/>
          <a:srcRect/>
          <a:stretch>
            <a:fillRect/>
          </a:stretch>
        </p:blipFill>
        <p:spPr bwMode="auto">
          <a:xfrm>
            <a:off x="8160050" y="1552136"/>
            <a:ext cx="3790950" cy="3305175"/>
          </a:xfrm>
          <a:prstGeom prst="rect">
            <a:avLst/>
          </a:prstGeom>
          <a:noFill/>
          <a:ln w="9525">
            <a:noFill/>
            <a:miter lim="800000"/>
            <a:headEnd/>
            <a:tailEnd/>
          </a:ln>
        </p:spPr>
      </p:pic>
    </p:spTree>
    <p:extLst>
      <p:ext uri="{BB962C8B-B14F-4D97-AF65-F5344CB8AC3E}">
        <p14:creationId xmlns="" xmlns:p14="http://schemas.microsoft.com/office/powerpoint/2010/main" val="34800215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srcRect/>
          <a:stretch>
            <a:fillRect/>
          </a:stretch>
        </p:blipFill>
        <p:spPr bwMode="auto">
          <a:xfrm>
            <a:off x="4755861" y="5335318"/>
            <a:ext cx="3314517" cy="1089387"/>
          </a:xfrm>
          <a:prstGeom prst="rect">
            <a:avLst/>
          </a:prstGeom>
          <a:noFill/>
          <a:ln w="9525">
            <a:noFill/>
            <a:miter lim="800000"/>
            <a:headEnd/>
            <a:tailEnd/>
          </a:ln>
        </p:spPr>
      </p:pic>
      <p:sp>
        <p:nvSpPr>
          <p:cNvPr id="8" name="Titre 1">
            <a:extLst>
              <a:ext uri="{FF2B5EF4-FFF2-40B4-BE49-F238E27FC236}">
                <a16:creationId xmlns="" xmlns:a16="http://schemas.microsoft.com/office/drawing/2014/main" id="{F6664B9C-B61B-40FB-9DD9-B2441809366A}"/>
              </a:ext>
            </a:extLst>
          </p:cNvPr>
          <p:cNvSpPr txBox="1">
            <a:spLocks/>
          </p:cNvSpPr>
          <p:nvPr/>
        </p:nvSpPr>
        <p:spPr>
          <a:xfrm>
            <a:off x="0" y="6096"/>
            <a:ext cx="12192000" cy="1320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latin typeface="Arial" panose="020B0604020202020204" pitchFamily="34" charset="0"/>
                <a:cs typeface="Arial" panose="020B0604020202020204" pitchFamily="34" charset="0"/>
              </a:rPr>
              <a:t>        Phase 2      8 mois (Septembre 2021 à Mai 2022)</a:t>
            </a:r>
            <a:endParaRPr lang="fr-FR" sz="28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a:srcRect/>
          <a:stretch>
            <a:fillRect/>
          </a:stretch>
        </p:blipFill>
        <p:spPr bwMode="auto">
          <a:xfrm>
            <a:off x="324749" y="1416088"/>
            <a:ext cx="7344134" cy="3833034"/>
          </a:xfrm>
          <a:prstGeom prst="rect">
            <a:avLst/>
          </a:prstGeom>
          <a:noFill/>
          <a:ln w="9525">
            <a:noFill/>
            <a:miter lim="800000"/>
            <a:headEnd/>
            <a:tailEnd/>
          </a:ln>
        </p:spPr>
      </p:pic>
      <p:pic>
        <p:nvPicPr>
          <p:cNvPr id="4099" name="Picture 3"/>
          <p:cNvPicPr>
            <a:picLocks noChangeAspect="1" noChangeArrowheads="1"/>
          </p:cNvPicPr>
          <p:nvPr/>
        </p:nvPicPr>
        <p:blipFill>
          <a:blip r:embed="rId4"/>
          <a:srcRect/>
          <a:stretch>
            <a:fillRect/>
          </a:stretch>
        </p:blipFill>
        <p:spPr bwMode="auto">
          <a:xfrm>
            <a:off x="7746703" y="1601908"/>
            <a:ext cx="4324350" cy="2981325"/>
          </a:xfrm>
          <a:prstGeom prst="rect">
            <a:avLst/>
          </a:prstGeom>
          <a:noFill/>
          <a:ln w="9525">
            <a:noFill/>
            <a:miter lim="800000"/>
            <a:headEnd/>
            <a:tailEnd/>
          </a:ln>
        </p:spPr>
      </p:pic>
    </p:spTree>
    <p:extLst>
      <p:ext uri="{BB962C8B-B14F-4D97-AF65-F5344CB8AC3E}">
        <p14:creationId xmlns="" xmlns:p14="http://schemas.microsoft.com/office/powerpoint/2010/main" val="30000758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srcRect/>
          <a:stretch>
            <a:fillRect/>
          </a:stretch>
        </p:blipFill>
        <p:spPr bwMode="auto">
          <a:xfrm>
            <a:off x="4791938" y="5335318"/>
            <a:ext cx="3314517" cy="1089387"/>
          </a:xfrm>
          <a:prstGeom prst="rect">
            <a:avLst/>
          </a:prstGeom>
          <a:noFill/>
          <a:ln w="9525">
            <a:noFill/>
            <a:miter lim="800000"/>
            <a:headEnd/>
            <a:tailEnd/>
          </a:ln>
        </p:spPr>
      </p:pic>
      <p:sp>
        <p:nvSpPr>
          <p:cNvPr id="8" name="Titre 1">
            <a:extLst>
              <a:ext uri="{FF2B5EF4-FFF2-40B4-BE49-F238E27FC236}">
                <a16:creationId xmlns="" xmlns:a16="http://schemas.microsoft.com/office/drawing/2014/main" id="{F6664B9C-B61B-40FB-9DD9-B2441809366A}"/>
              </a:ext>
            </a:extLst>
          </p:cNvPr>
          <p:cNvSpPr txBox="1">
            <a:spLocks/>
          </p:cNvSpPr>
          <p:nvPr/>
        </p:nvSpPr>
        <p:spPr>
          <a:xfrm>
            <a:off x="0" y="6096"/>
            <a:ext cx="12192000" cy="1320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latin typeface="Arial" panose="020B0604020202020204" pitchFamily="34" charset="0"/>
                <a:cs typeface="Arial" panose="020B0604020202020204" pitchFamily="34" charset="0"/>
              </a:rPr>
              <a:t>        Phase 3      8 mois (Mai 2022 à Décembre 2022)</a:t>
            </a:r>
            <a:endParaRPr lang="fr-FR" sz="28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3"/>
          <a:srcRect b="16338"/>
          <a:stretch>
            <a:fillRect/>
          </a:stretch>
        </p:blipFill>
        <p:spPr bwMode="auto">
          <a:xfrm>
            <a:off x="294109" y="1353088"/>
            <a:ext cx="7072850" cy="3675021"/>
          </a:xfrm>
          <a:prstGeom prst="rect">
            <a:avLst/>
          </a:prstGeom>
          <a:noFill/>
          <a:ln w="9525">
            <a:noFill/>
            <a:miter lim="800000"/>
            <a:headEnd/>
            <a:tailEnd/>
          </a:ln>
        </p:spPr>
      </p:pic>
      <p:pic>
        <p:nvPicPr>
          <p:cNvPr id="5124" name="Picture 4"/>
          <p:cNvPicPr>
            <a:picLocks noChangeAspect="1" noChangeArrowheads="1"/>
          </p:cNvPicPr>
          <p:nvPr/>
        </p:nvPicPr>
        <p:blipFill>
          <a:blip r:embed="rId4"/>
          <a:srcRect r="8257"/>
          <a:stretch>
            <a:fillRect/>
          </a:stretch>
        </p:blipFill>
        <p:spPr bwMode="auto">
          <a:xfrm>
            <a:off x="7534365" y="1889903"/>
            <a:ext cx="4657635" cy="2819400"/>
          </a:xfrm>
          <a:prstGeom prst="rect">
            <a:avLst/>
          </a:prstGeom>
          <a:noFill/>
          <a:ln w="9525">
            <a:noFill/>
            <a:miter lim="800000"/>
            <a:headEnd/>
            <a:tailEnd/>
          </a:ln>
        </p:spPr>
      </p:pic>
    </p:spTree>
    <p:extLst>
      <p:ext uri="{BB962C8B-B14F-4D97-AF65-F5344CB8AC3E}">
        <p14:creationId xmlns="" xmlns:p14="http://schemas.microsoft.com/office/powerpoint/2010/main" val="3250107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 xmlns:a16="http://schemas.microsoft.com/office/drawing/2014/main" id="{F6664B9C-B61B-40FB-9DD9-B2441809366A}"/>
              </a:ext>
            </a:extLst>
          </p:cNvPr>
          <p:cNvSpPr txBox="1">
            <a:spLocks/>
          </p:cNvSpPr>
          <p:nvPr/>
        </p:nvSpPr>
        <p:spPr>
          <a:xfrm>
            <a:off x="0" y="6096"/>
            <a:ext cx="12192000" cy="1320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latin typeface="Arial" panose="020B0604020202020204" pitchFamily="34" charset="0"/>
                <a:cs typeface="Arial" panose="020B0604020202020204" pitchFamily="34" charset="0"/>
              </a:rPr>
              <a:t>        Phase finale      3 mois (Janvier 2023 à Mars 2023)</a:t>
            </a:r>
            <a:endParaRPr lang="fr-FR" sz="2800" dirty="0">
              <a:latin typeface="Arial" panose="020B0604020202020204" pitchFamily="34" charset="0"/>
              <a:cs typeface="Arial" panose="020B0604020202020204" pitchFamily="34" charset="0"/>
            </a:endParaRPr>
          </a:p>
        </p:txBody>
      </p:sp>
      <p:pic>
        <p:nvPicPr>
          <p:cNvPr id="8" name="Picture 5"/>
          <p:cNvPicPr>
            <a:picLocks noChangeAspect="1" noChangeArrowheads="1"/>
          </p:cNvPicPr>
          <p:nvPr/>
        </p:nvPicPr>
        <p:blipFill>
          <a:blip r:embed="rId2"/>
          <a:srcRect/>
          <a:stretch>
            <a:fillRect/>
          </a:stretch>
        </p:blipFill>
        <p:spPr bwMode="auto">
          <a:xfrm>
            <a:off x="5111695" y="5399327"/>
            <a:ext cx="3314517" cy="1089387"/>
          </a:xfrm>
          <a:prstGeom prst="rect">
            <a:avLst/>
          </a:prstGeom>
          <a:noFill/>
          <a:ln w="9525">
            <a:noFill/>
            <a:miter lim="800000"/>
            <a:headEnd/>
            <a:tailEnd/>
          </a:ln>
        </p:spPr>
      </p:pic>
      <p:pic>
        <p:nvPicPr>
          <p:cNvPr id="6147" name="Picture 3"/>
          <p:cNvPicPr>
            <a:picLocks noChangeAspect="1" noChangeArrowheads="1"/>
          </p:cNvPicPr>
          <p:nvPr/>
        </p:nvPicPr>
        <p:blipFill>
          <a:blip r:embed="rId3"/>
          <a:srcRect/>
          <a:stretch>
            <a:fillRect/>
          </a:stretch>
        </p:blipFill>
        <p:spPr bwMode="auto">
          <a:xfrm>
            <a:off x="301835" y="1312575"/>
            <a:ext cx="7496444" cy="3896515"/>
          </a:xfrm>
          <a:prstGeom prst="rect">
            <a:avLst/>
          </a:prstGeom>
          <a:noFill/>
          <a:ln w="9525">
            <a:noFill/>
            <a:miter lim="800000"/>
            <a:headEnd/>
            <a:tailEnd/>
          </a:ln>
        </p:spPr>
      </p:pic>
      <p:pic>
        <p:nvPicPr>
          <p:cNvPr id="6148" name="Picture 4"/>
          <p:cNvPicPr>
            <a:picLocks noChangeAspect="1" noChangeArrowheads="1"/>
          </p:cNvPicPr>
          <p:nvPr/>
        </p:nvPicPr>
        <p:blipFill>
          <a:blip r:embed="rId4"/>
          <a:srcRect/>
          <a:stretch>
            <a:fillRect/>
          </a:stretch>
        </p:blipFill>
        <p:spPr bwMode="auto">
          <a:xfrm>
            <a:off x="8175415" y="2327785"/>
            <a:ext cx="3642774" cy="2120421"/>
          </a:xfrm>
          <a:prstGeom prst="rect">
            <a:avLst/>
          </a:prstGeom>
          <a:noFill/>
          <a:ln w="9525">
            <a:noFill/>
            <a:miter lim="800000"/>
            <a:headEnd/>
            <a:tailEnd/>
          </a:ln>
        </p:spPr>
      </p:pic>
    </p:spTree>
    <p:extLst>
      <p:ext uri="{BB962C8B-B14F-4D97-AF65-F5344CB8AC3E}">
        <p14:creationId xmlns="" xmlns:p14="http://schemas.microsoft.com/office/powerpoint/2010/main" val="2812004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5428" y="165781"/>
            <a:ext cx="10972800" cy="1143000"/>
          </a:xfrm>
        </p:spPr>
        <p:txBody>
          <a:bodyPr>
            <a:normAutofit/>
          </a:bodyPr>
          <a:lstStyle/>
          <a:p>
            <a:pPr algn="l"/>
            <a:r>
              <a:rPr lang="fr-FR" sz="3200" b="1" dirty="0" smtClean="0">
                <a:latin typeface="Arial" panose="020B0604020202020204" pitchFamily="34" charset="0"/>
                <a:cs typeface="Arial" panose="020B0604020202020204" pitchFamily="34" charset="0"/>
              </a:rPr>
              <a:t>LES GRANDES ÉTAPES DU PROJET</a:t>
            </a:r>
            <a:endParaRPr lang="fr-FR" sz="3200" b="1" dirty="0">
              <a:latin typeface="Arial" panose="020B0604020202020204" pitchFamily="34" charset="0"/>
              <a:cs typeface="Arial" panose="020B0604020202020204" pitchFamily="34" charset="0"/>
            </a:endParaRPr>
          </a:p>
        </p:txBody>
      </p:sp>
      <p:graphicFrame>
        <p:nvGraphicFramePr>
          <p:cNvPr id="7" name="Diagramme 6"/>
          <p:cNvGraphicFramePr/>
          <p:nvPr/>
        </p:nvGraphicFramePr>
        <p:xfrm>
          <a:off x="-872308" y="1524000"/>
          <a:ext cx="14085388" cy="2025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me 7"/>
          <p:cNvGraphicFramePr/>
          <p:nvPr/>
        </p:nvGraphicFramePr>
        <p:xfrm>
          <a:off x="407852" y="3826449"/>
          <a:ext cx="11281228" cy="23305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72242" y="1902364"/>
            <a:ext cx="8596668" cy="3218720"/>
          </a:xfrm>
        </p:spPr>
        <p:txBody>
          <a:bodyPr>
            <a:normAutofit/>
          </a:bodyPr>
          <a:lstStyle/>
          <a:p>
            <a:r>
              <a:rPr lang="fr-FR" dirty="0">
                <a:latin typeface="Arial" panose="020B0604020202020204" pitchFamily="34" charset="0"/>
                <a:cs typeface="Arial" panose="020B0604020202020204" pitchFamily="34" charset="0"/>
              </a:rPr>
              <a:t>Coût global de l’opération (diagnostics, études, travaux,..) : </a:t>
            </a:r>
            <a:r>
              <a:rPr lang="fr-FR" dirty="0" smtClean="0">
                <a:latin typeface="Arial" panose="020B0604020202020204" pitchFamily="34" charset="0"/>
                <a:cs typeface="Arial" panose="020B0604020202020204" pitchFamily="34" charset="0"/>
              </a:rPr>
              <a:t>13,05 </a:t>
            </a:r>
            <a:r>
              <a:rPr lang="fr-FR" dirty="0">
                <a:latin typeface="Arial" panose="020B0604020202020204" pitchFamily="34" charset="0"/>
                <a:cs typeface="Arial" panose="020B0604020202020204" pitchFamily="34" charset="0"/>
              </a:rPr>
              <a:t>M </a:t>
            </a:r>
            <a:r>
              <a:rPr lang="fr-FR" dirty="0" smtClean="0">
                <a:latin typeface="Arial" panose="020B0604020202020204" pitchFamily="34" charset="0"/>
                <a:cs typeface="Arial" panose="020B0604020202020204" pitchFamily="34" charset="0"/>
              </a:rPr>
              <a:t>€ HT</a:t>
            </a:r>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Subventions :  </a:t>
            </a:r>
            <a:r>
              <a:rPr lang="fr-FR" dirty="0" smtClean="0">
                <a:latin typeface="Arial" panose="020B0604020202020204" pitchFamily="34" charset="0"/>
                <a:cs typeface="Arial" panose="020B0604020202020204" pitchFamily="34" charset="0"/>
              </a:rPr>
              <a:t>3,51 </a:t>
            </a:r>
            <a:r>
              <a:rPr lang="fr-FR" dirty="0">
                <a:latin typeface="Arial" panose="020B0604020202020204" pitchFamily="34" charset="0"/>
                <a:cs typeface="Arial" panose="020B0604020202020204" pitchFamily="34" charset="0"/>
              </a:rPr>
              <a:t>M € de montant estimé </a:t>
            </a:r>
            <a:r>
              <a:rPr lang="fr-FR" dirty="0" smtClean="0">
                <a:latin typeface="Arial" panose="020B0604020202020204" pitchFamily="34" charset="0"/>
                <a:cs typeface="Arial" panose="020B0604020202020204" pitchFamily="34" charset="0"/>
              </a:rPr>
              <a:t>(2,3 </a:t>
            </a:r>
            <a:r>
              <a:rPr lang="fr-FR" dirty="0">
                <a:latin typeface="Arial" panose="020B0604020202020204" pitchFamily="34" charset="0"/>
                <a:cs typeface="Arial" panose="020B0604020202020204" pitchFamily="34" charset="0"/>
              </a:rPr>
              <a:t>M € CD95 ; 0,21 M € CAF ; 1 M € CRIF)</a:t>
            </a:r>
          </a:p>
          <a:p>
            <a:endParaRPr lang="fr-FR" dirty="0">
              <a:latin typeface="Arial" panose="020B0604020202020204" pitchFamily="34" charset="0"/>
              <a:cs typeface="Arial" panose="020B0604020202020204" pitchFamily="34" charset="0"/>
            </a:endParaRPr>
          </a:p>
        </p:txBody>
      </p:sp>
      <p:sp>
        <p:nvSpPr>
          <p:cNvPr id="5" name="Titre 1">
            <a:extLst>
              <a:ext uri="{FF2B5EF4-FFF2-40B4-BE49-F238E27FC236}">
                <a16:creationId xmlns="" xmlns:a16="http://schemas.microsoft.com/office/drawing/2014/main" id="{547C14CE-3CBF-402D-8F40-38C66636FAD8}"/>
              </a:ext>
            </a:extLst>
          </p:cNvPr>
          <p:cNvSpPr txBox="1">
            <a:spLocks/>
          </p:cNvSpPr>
          <p:nvPr/>
        </p:nvSpPr>
        <p:spPr>
          <a:xfrm>
            <a:off x="641444" y="0"/>
            <a:ext cx="1095619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200" b="1" dirty="0">
                <a:latin typeface="Arial" panose="020B0604020202020204" pitchFamily="34" charset="0"/>
                <a:cs typeface="Arial" panose="020B0604020202020204" pitchFamily="34" charset="0"/>
              </a:rPr>
              <a:t>ELEMENTS FINANCIERS</a:t>
            </a:r>
            <a:endParaRPr lang="fr-FR" sz="3200"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15D398F3-186F-4042-98F4-9B71E0C9D5E8}"/>
              </a:ext>
            </a:extLst>
          </p:cNvPr>
          <p:cNvSpPr>
            <a:spLocks noGrp="1"/>
          </p:cNvSpPr>
          <p:nvPr>
            <p:ph idx="1"/>
          </p:nvPr>
        </p:nvSpPr>
        <p:spPr>
          <a:xfrm>
            <a:off x="1905244" y="1748100"/>
            <a:ext cx="8596668" cy="4081577"/>
          </a:xfrm>
        </p:spPr>
        <p:txBody>
          <a:bodyPr>
            <a:normAutofit fontScale="70000" lnSpcReduction="20000"/>
          </a:bodyPr>
          <a:lstStyle/>
          <a:p>
            <a:pPr marL="0" indent="0">
              <a:buNone/>
            </a:pPr>
            <a:r>
              <a:rPr lang="fr-FR" b="1" i="1" u="sng" dirty="0" smtClean="0">
                <a:latin typeface="Arial" panose="020B0604020202020204" pitchFamily="34" charset="0"/>
                <a:cs typeface="Arial" panose="020B0604020202020204" pitchFamily="34" charset="0"/>
              </a:rPr>
              <a:t>Aspects urbains </a:t>
            </a:r>
            <a:r>
              <a:rPr lang="fr-FR" b="1" i="1" u="sng" dirty="0">
                <a:latin typeface="Arial" panose="020B0604020202020204" pitchFamily="34" charset="0"/>
                <a:cs typeface="Arial" panose="020B0604020202020204" pitchFamily="34" charset="0"/>
              </a:rPr>
              <a:t>et </a:t>
            </a:r>
            <a:r>
              <a:rPr lang="fr-FR" b="1" i="1" u="sng" dirty="0" smtClean="0">
                <a:latin typeface="Arial" panose="020B0604020202020204" pitchFamily="34" charset="0"/>
                <a:cs typeface="Arial" panose="020B0604020202020204" pitchFamily="34" charset="0"/>
              </a:rPr>
              <a:t>architecturaux </a:t>
            </a:r>
          </a:p>
          <a:p>
            <a:pPr marL="0" indent="0">
              <a:buNone/>
            </a:pPr>
            <a:endParaRPr lang="fr-FR" dirty="0">
              <a:latin typeface="Arial" panose="020B0604020202020204" pitchFamily="34" charset="0"/>
              <a:cs typeface="Arial" panose="020B0604020202020204" pitchFamily="34" charset="0"/>
            </a:endParaRPr>
          </a:p>
          <a:p>
            <a:r>
              <a:rPr lang="fr-FR" b="1" dirty="0">
                <a:latin typeface="Arial" panose="020B0604020202020204" pitchFamily="34" charset="0"/>
                <a:cs typeface="Arial" panose="020B0604020202020204" pitchFamily="34" charset="0"/>
              </a:rPr>
              <a:t>Création d’un signal urbain et architectural</a:t>
            </a:r>
            <a:r>
              <a:rPr lang="fr-FR" dirty="0">
                <a:latin typeface="Arial" panose="020B0604020202020204" pitchFamily="34" charset="0"/>
                <a:cs typeface="Arial" panose="020B0604020202020204" pitchFamily="34" charset="0"/>
              </a:rPr>
              <a:t>, permettant </a:t>
            </a:r>
            <a:r>
              <a:rPr lang="fr-FR" b="1" dirty="0">
                <a:latin typeface="Arial" panose="020B0604020202020204" pitchFamily="34" charset="0"/>
                <a:cs typeface="Arial" panose="020B0604020202020204" pitchFamily="34" charset="0"/>
              </a:rPr>
              <a:t>d’inscrire le groupe scolaire dans le </a:t>
            </a:r>
            <a:r>
              <a:rPr lang="fr-FR" b="1" dirty="0" smtClean="0">
                <a:latin typeface="Arial" panose="020B0604020202020204" pitchFamily="34" charset="0"/>
                <a:cs typeface="Arial" panose="020B0604020202020204" pitchFamily="34" charset="0"/>
              </a:rPr>
              <a:t>quartier</a:t>
            </a:r>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Inscription du projet dans le </a:t>
            </a:r>
            <a:r>
              <a:rPr lang="fr-FR" b="1" dirty="0">
                <a:latin typeface="Arial" panose="020B0604020202020204" pitchFamily="34" charset="0"/>
                <a:cs typeface="Arial" panose="020B0604020202020204" pitchFamily="34" charset="0"/>
              </a:rPr>
              <a:t>cadre d’un tissu urbain dense </a:t>
            </a:r>
            <a:endParaRPr lang="fr-FR" dirty="0">
              <a:latin typeface="Arial" panose="020B0604020202020204" pitchFamily="34" charset="0"/>
              <a:cs typeface="Arial" panose="020B0604020202020204" pitchFamily="34" charset="0"/>
            </a:endParaRPr>
          </a:p>
          <a:p>
            <a:r>
              <a:rPr lang="fr-FR" b="1" dirty="0">
                <a:latin typeface="Arial" panose="020B0604020202020204" pitchFamily="34" charset="0"/>
                <a:cs typeface="Arial" panose="020B0604020202020204" pitchFamily="34" charset="0"/>
              </a:rPr>
              <a:t>Amélioration de l’accessibilité du site </a:t>
            </a:r>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Incitation aux déplacements doux et sécurisation des accès piétons </a:t>
            </a:r>
          </a:p>
          <a:p>
            <a:r>
              <a:rPr lang="fr-FR" b="1" dirty="0">
                <a:latin typeface="Arial" panose="020B0604020202020204" pitchFamily="34" charset="0"/>
                <a:cs typeface="Arial" panose="020B0604020202020204" pitchFamily="34" charset="0"/>
              </a:rPr>
              <a:t>Augmentation du nombre de point d’accès au site </a:t>
            </a:r>
            <a:r>
              <a:rPr lang="fr-FR" dirty="0">
                <a:latin typeface="Arial" panose="020B0604020202020204" pitchFamily="34" charset="0"/>
                <a:cs typeface="Arial" panose="020B0604020202020204" pitchFamily="34" charset="0"/>
              </a:rPr>
              <a:t>en créant notamment une entrée spécifique à l’ALSH élémentaire qui n’existe pas actuellement </a:t>
            </a:r>
          </a:p>
          <a:p>
            <a:r>
              <a:rPr lang="fr-FR" b="1" dirty="0">
                <a:latin typeface="Arial" panose="020B0604020202020204" pitchFamily="34" charset="0"/>
                <a:cs typeface="Arial" panose="020B0604020202020204" pitchFamily="34" charset="0"/>
              </a:rPr>
              <a:t>Création d’un ensemble scolaire cohérent </a:t>
            </a:r>
            <a:r>
              <a:rPr lang="fr-FR" dirty="0">
                <a:latin typeface="Arial" panose="020B0604020202020204" pitchFamily="34" charset="0"/>
                <a:cs typeface="Arial" panose="020B0604020202020204" pitchFamily="34" charset="0"/>
              </a:rPr>
              <a:t>entre les parties existantes restructurées et les nouvelles extensions </a:t>
            </a:r>
          </a:p>
        </p:txBody>
      </p:sp>
    </p:spTree>
    <p:extLst>
      <p:ext uri="{BB962C8B-B14F-4D97-AF65-F5344CB8AC3E}">
        <p14:creationId xmlns="" xmlns:p14="http://schemas.microsoft.com/office/powerpoint/2010/main" val="1134312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87113" y="1730982"/>
            <a:ext cx="8596668" cy="3880773"/>
          </a:xfrm>
        </p:spPr>
        <p:txBody>
          <a:bodyPr>
            <a:normAutofit/>
          </a:bodyPr>
          <a:lstStyle/>
          <a:p>
            <a:pPr>
              <a:buNone/>
            </a:pPr>
            <a:r>
              <a:rPr lang="fr-FR" sz="2200" b="1" i="1" u="sng" dirty="0" smtClean="0">
                <a:latin typeface="Arial" panose="020B0604020202020204" pitchFamily="34" charset="0"/>
                <a:cs typeface="Arial" panose="020B0604020202020204" pitchFamily="34" charset="0"/>
              </a:rPr>
              <a:t>Aspect financier </a:t>
            </a:r>
          </a:p>
          <a:p>
            <a:endParaRPr lang="fr-FR" sz="2200" dirty="0" smtClean="0">
              <a:latin typeface="Arial" panose="020B0604020202020204" pitchFamily="34" charset="0"/>
              <a:cs typeface="Arial" panose="020B0604020202020204" pitchFamily="34" charset="0"/>
            </a:endParaRPr>
          </a:p>
          <a:p>
            <a:r>
              <a:rPr lang="fr-FR" sz="2200" b="1" dirty="0" smtClean="0">
                <a:latin typeface="Arial" panose="020B0604020202020204" pitchFamily="34" charset="0"/>
                <a:cs typeface="Arial" panose="020B0604020202020204" pitchFamily="34" charset="0"/>
              </a:rPr>
              <a:t>Recours massif à des procédés constructifs de type pré-industrialisés </a:t>
            </a:r>
            <a:r>
              <a:rPr lang="fr-FR" sz="2200" dirty="0" smtClean="0">
                <a:latin typeface="Arial" panose="020B0604020202020204" pitchFamily="34" charset="0"/>
                <a:cs typeface="Arial" panose="020B0604020202020204" pitchFamily="34" charset="0"/>
              </a:rPr>
              <a:t>permettant à la fois une maîtrise financière et une maîtrise du planning </a:t>
            </a:r>
          </a:p>
          <a:p>
            <a:r>
              <a:rPr lang="fr-FR" sz="2200" b="1" dirty="0" smtClean="0">
                <a:latin typeface="Arial" panose="020B0604020202020204" pitchFamily="34" charset="0"/>
                <a:cs typeface="Arial" panose="020B0604020202020204" pitchFamily="34" charset="0"/>
              </a:rPr>
              <a:t>Intégration en priorité des obligations réglementaires </a:t>
            </a:r>
            <a:r>
              <a:rPr lang="fr-FR" sz="2200" dirty="0" smtClean="0">
                <a:latin typeface="Arial" panose="020B0604020202020204" pitchFamily="34" charset="0"/>
                <a:cs typeface="Arial" panose="020B0604020202020204" pitchFamily="34" charset="0"/>
              </a:rPr>
              <a:t>actuelles</a:t>
            </a:r>
          </a:p>
          <a:p>
            <a:r>
              <a:rPr lang="fr-FR" sz="2200" b="1" dirty="0" smtClean="0">
                <a:latin typeface="Arial" panose="020B0604020202020204" pitchFamily="34" charset="0"/>
                <a:cs typeface="Arial" panose="020B0604020202020204" pitchFamily="34" charset="0"/>
              </a:rPr>
              <a:t>Sobriété architecturale</a:t>
            </a:r>
            <a:endParaRPr lang="fr-FR" sz="2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 xmlns:a16="http://schemas.microsoft.com/office/drawing/2014/main" id="{F6664B9C-B61B-40FB-9DD9-B2441809366A}"/>
              </a:ext>
            </a:extLst>
          </p:cNvPr>
          <p:cNvSpPr>
            <a:spLocks noGrp="1"/>
          </p:cNvSpPr>
          <p:nvPr>
            <p:ph type="title"/>
          </p:nvPr>
        </p:nvSpPr>
        <p:spPr>
          <a:xfrm>
            <a:off x="0" y="0"/>
            <a:ext cx="12192000" cy="1320800"/>
          </a:xfrm>
        </p:spPr>
        <p:txBody>
          <a:bodyPr>
            <a:normAutofit fontScale="90000"/>
          </a:bodyPr>
          <a:lstStyle/>
          <a:p>
            <a:pPr algn="l"/>
            <a:r>
              <a:rPr lang="fr-FR" sz="3600" b="1" dirty="0" smtClean="0">
                <a:latin typeface="Arial" panose="020B0604020202020204" pitchFamily="34" charset="0"/>
                <a:cs typeface="Arial" panose="020B0604020202020204" pitchFamily="34" charset="0"/>
              </a:rPr>
              <a:t>     </a:t>
            </a:r>
            <a:br>
              <a:rPr lang="fr-FR" sz="3600" b="1"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 </a:t>
            </a:r>
            <a:r>
              <a:rPr lang="fr-FR" sz="3600" b="1" dirty="0" smtClean="0">
                <a:latin typeface="Arial" panose="020B0604020202020204" pitchFamily="34" charset="0"/>
                <a:cs typeface="Arial" panose="020B0604020202020204" pitchFamily="34" charset="0"/>
              </a:rPr>
              <a:t>     </a:t>
            </a:r>
            <a:r>
              <a:rPr lang="fr-FR" sz="3100" b="1" dirty="0" smtClean="0">
                <a:latin typeface="Arial" panose="020B0604020202020204" pitchFamily="34" charset="0"/>
                <a:cs typeface="Arial" panose="020B0604020202020204" pitchFamily="34" charset="0"/>
              </a:rPr>
              <a:t>Le </a:t>
            </a:r>
            <a:r>
              <a:rPr lang="fr-FR" sz="3100" b="1" dirty="0">
                <a:latin typeface="Arial" panose="020B0604020202020204" pitchFamily="34" charset="0"/>
                <a:cs typeface="Arial" panose="020B0604020202020204" pitchFamily="34" charset="0"/>
              </a:rPr>
              <a:t>périmètre des études</a:t>
            </a:r>
            <a:r>
              <a:rPr lang="fr-FR" sz="3600" dirty="0">
                <a:latin typeface="Arial" panose="020B0604020202020204" pitchFamily="34" charset="0"/>
                <a:cs typeface="Arial" panose="020B0604020202020204" pitchFamily="34" charset="0"/>
              </a:rPr>
              <a:t/>
            </a:r>
            <a:br>
              <a:rPr lang="fr-FR" sz="3600" dirty="0">
                <a:latin typeface="Arial" panose="020B0604020202020204" pitchFamily="34" charset="0"/>
                <a:cs typeface="Arial" panose="020B0604020202020204" pitchFamily="34" charset="0"/>
              </a:rPr>
            </a:br>
            <a:endParaRPr lang="fr-FR" sz="3600"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 xmlns:a16="http://schemas.microsoft.com/office/drawing/2014/main" id="{23FB065B-6D1E-4F93-855A-5AE9794A8970}"/>
              </a:ext>
            </a:extLst>
          </p:cNvPr>
          <p:cNvSpPr>
            <a:spLocks noGrp="1"/>
          </p:cNvSpPr>
          <p:nvPr>
            <p:ph idx="1"/>
          </p:nvPr>
        </p:nvSpPr>
        <p:spPr>
          <a:xfrm>
            <a:off x="781751" y="1209596"/>
            <a:ext cx="4012897" cy="5816599"/>
          </a:xfrm>
        </p:spPr>
        <p:txBody>
          <a:bodyPr>
            <a:normAutofit/>
          </a:bodyPr>
          <a:lstStyle/>
          <a:p>
            <a:pPr marL="0" indent="0">
              <a:buNone/>
            </a:pPr>
            <a:r>
              <a:rPr lang="fr-FR" sz="1400" b="1" dirty="0" smtClean="0">
                <a:latin typeface="Arial" panose="020B0604020202020204" pitchFamily="34" charset="0"/>
                <a:cs typeface="Arial" panose="020B0604020202020204" pitchFamily="34" charset="0"/>
              </a:rPr>
              <a:t>L’école </a:t>
            </a:r>
            <a:r>
              <a:rPr lang="fr-FR" sz="1400" b="1" dirty="0">
                <a:latin typeface="Arial" panose="020B0604020202020204" pitchFamily="34" charset="0"/>
                <a:cs typeface="Arial" panose="020B0604020202020204" pitchFamily="34" charset="0"/>
              </a:rPr>
              <a:t>élémentaire et ses espaces périscolaires : </a:t>
            </a:r>
            <a:endParaRPr lang="fr-FR" sz="1400" b="1" dirty="0" smtClean="0">
              <a:latin typeface="Arial" panose="020B0604020202020204" pitchFamily="34" charset="0"/>
              <a:cs typeface="Arial" panose="020B0604020202020204" pitchFamily="34" charset="0"/>
            </a:endParaRPr>
          </a:p>
          <a:p>
            <a:pPr marL="0" indent="0">
              <a:buNone/>
            </a:pPr>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 Démolition du bâtiment des anciens </a:t>
            </a:r>
            <a:r>
              <a:rPr lang="fr-FR" sz="1400" dirty="0" smtClean="0">
                <a:latin typeface="Arial" panose="020B0604020202020204" pitchFamily="34" charset="0"/>
                <a:cs typeface="Arial" panose="020B0604020202020204" pitchFamily="34" charset="0"/>
              </a:rPr>
              <a:t>logements. </a:t>
            </a:r>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Création d’une extension sur cette emprise pour créer les nouveaux espaces périscolaires et les salles de classes supplémentaires </a:t>
            </a:r>
            <a:r>
              <a:rPr lang="fr-FR" sz="1400" dirty="0" smtClean="0">
                <a:latin typeface="Arial" panose="020B0604020202020204" pitchFamily="34" charset="0"/>
                <a:cs typeface="Arial" panose="020B0604020202020204" pitchFamily="34" charset="0"/>
              </a:rPr>
              <a:t>nécessaires. </a:t>
            </a:r>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Restructuration de l’école élémentaire actuelle pour permettre le recentrage du restaurant scolaire, et l’extension de l’école </a:t>
            </a:r>
            <a:r>
              <a:rPr lang="fr-FR" sz="1400" dirty="0" smtClean="0">
                <a:latin typeface="Arial" panose="020B0604020202020204" pitchFamily="34" charset="0"/>
                <a:cs typeface="Arial" panose="020B0604020202020204" pitchFamily="34" charset="0"/>
              </a:rPr>
              <a:t>maternelle. </a:t>
            </a:r>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Création d’une extension au Nord du bâtiment actuel pour augmenter sa </a:t>
            </a:r>
            <a:r>
              <a:rPr lang="fr-FR" sz="1400" dirty="0" smtClean="0">
                <a:latin typeface="Arial" panose="020B0604020202020204" pitchFamily="34" charset="0"/>
                <a:cs typeface="Arial" panose="020B0604020202020204" pitchFamily="34" charset="0"/>
              </a:rPr>
              <a:t>capacité. </a:t>
            </a:r>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Rénovations réglementaires du bâtiment </a:t>
            </a:r>
            <a:r>
              <a:rPr lang="fr-FR" sz="1400" dirty="0" smtClean="0">
                <a:latin typeface="Arial" panose="020B0604020202020204" pitchFamily="34" charset="0"/>
                <a:cs typeface="Arial" panose="020B0604020202020204" pitchFamily="34" charset="0"/>
              </a:rPr>
              <a:t>existant. </a:t>
            </a:r>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Rénovation de la cour de </a:t>
            </a:r>
            <a:r>
              <a:rPr lang="fr-FR" sz="1400" dirty="0" smtClean="0">
                <a:latin typeface="Arial" panose="020B0604020202020204" pitchFamily="34" charset="0"/>
                <a:cs typeface="Arial" panose="020B0604020202020204" pitchFamily="34" charset="0"/>
              </a:rPr>
              <a:t>récréation. </a:t>
            </a:r>
            <a:endParaRPr lang="fr-FR" sz="1400"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pic>
        <p:nvPicPr>
          <p:cNvPr id="4" name="Image 3">
            <a:extLst>
              <a:ext uri="{FF2B5EF4-FFF2-40B4-BE49-F238E27FC236}">
                <a16:creationId xmlns="" xmlns:a16="http://schemas.microsoft.com/office/drawing/2014/main" id="{B05B4D27-3574-4940-AC78-0265348AE6B7}"/>
              </a:ext>
            </a:extLst>
          </p:cNvPr>
          <p:cNvPicPr>
            <a:picLocks noChangeAspect="1"/>
          </p:cNvPicPr>
          <p:nvPr/>
        </p:nvPicPr>
        <p:blipFill>
          <a:blip r:embed="rId2"/>
          <a:stretch>
            <a:fillRect/>
          </a:stretch>
        </p:blipFill>
        <p:spPr>
          <a:xfrm>
            <a:off x="5155348" y="1301036"/>
            <a:ext cx="6359200" cy="4745189"/>
          </a:xfrm>
          <a:prstGeom prst="rect">
            <a:avLst/>
          </a:prstGeom>
        </p:spPr>
      </p:pic>
      <p:sp>
        <p:nvSpPr>
          <p:cNvPr id="7" name="ZoneTexte 6"/>
          <p:cNvSpPr txBox="1"/>
          <p:nvPr/>
        </p:nvSpPr>
        <p:spPr>
          <a:xfrm>
            <a:off x="9463326" y="840264"/>
            <a:ext cx="2051222" cy="307777"/>
          </a:xfrm>
          <a:prstGeom prst="rect">
            <a:avLst/>
          </a:prstGeom>
          <a:noFill/>
        </p:spPr>
        <p:txBody>
          <a:bodyPr wrap="square" rtlCol="0">
            <a:spAutoFit/>
          </a:bodyPr>
          <a:lstStyle/>
          <a:p>
            <a:pPr algn="r"/>
            <a:r>
              <a:rPr lang="fr-FR" sz="1400" dirty="0" smtClean="0">
                <a:latin typeface="Arial" panose="020B0604020202020204" pitchFamily="34" charset="0"/>
                <a:cs typeface="Arial" panose="020B0604020202020204" pitchFamily="34" charset="0"/>
              </a:rPr>
              <a:t>Situation actuelle</a:t>
            </a:r>
            <a:endParaRPr lang="fr-FR" sz="1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98048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4C790445-D54A-4189-96D0-A6439AE14EA2}"/>
              </a:ext>
            </a:extLst>
          </p:cNvPr>
          <p:cNvSpPr>
            <a:spLocks noGrp="1"/>
          </p:cNvSpPr>
          <p:nvPr>
            <p:ph idx="1"/>
          </p:nvPr>
        </p:nvSpPr>
        <p:spPr>
          <a:xfrm>
            <a:off x="570747" y="1486806"/>
            <a:ext cx="6507237" cy="5840627"/>
          </a:xfrm>
        </p:spPr>
        <p:txBody>
          <a:bodyPr>
            <a:normAutofit/>
          </a:bodyPr>
          <a:lstStyle/>
          <a:p>
            <a:pPr marL="0" indent="0">
              <a:buNone/>
            </a:pPr>
            <a:r>
              <a:rPr lang="fr-FR" sz="1600" b="1" dirty="0">
                <a:latin typeface="Arial" panose="020B0604020202020204" pitchFamily="34" charset="0"/>
                <a:cs typeface="Arial" panose="020B0604020202020204" pitchFamily="34" charset="0"/>
              </a:rPr>
              <a:t>L'école maternelle et ses espaces périscolaires : </a:t>
            </a:r>
            <a:endParaRPr lang="fr-FR" sz="1600" dirty="0">
              <a:latin typeface="Arial" panose="020B0604020202020204" pitchFamily="34" charset="0"/>
              <a:cs typeface="Arial" panose="020B0604020202020204" pitchFamily="34" charset="0"/>
            </a:endParaRPr>
          </a:p>
          <a:p>
            <a:r>
              <a:rPr lang="fr-FR" sz="1600" dirty="0">
                <a:latin typeface="Arial" panose="020B0604020202020204" pitchFamily="34" charset="0"/>
                <a:cs typeface="Arial" panose="020B0604020202020204" pitchFamily="34" charset="0"/>
              </a:rPr>
              <a:t>Restructuration de l’école maternelle actuelle en conservant au maximum la structure </a:t>
            </a:r>
            <a:r>
              <a:rPr lang="fr-FR" sz="1600" dirty="0" smtClean="0">
                <a:latin typeface="Arial" panose="020B0604020202020204" pitchFamily="34" charset="0"/>
                <a:cs typeface="Arial" panose="020B0604020202020204" pitchFamily="34" charset="0"/>
              </a:rPr>
              <a:t>actuelle. </a:t>
            </a:r>
            <a:endParaRPr lang="fr-FR" sz="1600" dirty="0">
              <a:latin typeface="Arial" panose="020B0604020202020204" pitchFamily="34" charset="0"/>
              <a:cs typeface="Arial" panose="020B0604020202020204" pitchFamily="34" charset="0"/>
            </a:endParaRPr>
          </a:p>
          <a:p>
            <a:r>
              <a:rPr lang="fr-FR" sz="1600" dirty="0">
                <a:latin typeface="Arial" panose="020B0604020202020204" pitchFamily="34" charset="0"/>
                <a:cs typeface="Arial" panose="020B0604020202020204" pitchFamily="34" charset="0"/>
              </a:rPr>
              <a:t>Restructuration des espaces de restauration pour assurer l’extension de l’école maternelle et de </a:t>
            </a:r>
            <a:r>
              <a:rPr lang="fr-FR" sz="1600" dirty="0" smtClean="0">
                <a:latin typeface="Arial" panose="020B0604020202020204" pitchFamily="34" charset="0"/>
                <a:cs typeface="Arial" panose="020B0604020202020204" pitchFamily="34" charset="0"/>
              </a:rPr>
              <a:t>l’ASLH. </a:t>
            </a:r>
            <a:endParaRPr lang="fr-FR" sz="1600" dirty="0">
              <a:latin typeface="Arial" panose="020B0604020202020204" pitchFamily="34" charset="0"/>
              <a:cs typeface="Arial" panose="020B0604020202020204" pitchFamily="34" charset="0"/>
            </a:endParaRPr>
          </a:p>
          <a:p>
            <a:r>
              <a:rPr lang="fr-FR" sz="1600" dirty="0">
                <a:latin typeface="Arial" panose="020B0604020202020204" pitchFamily="34" charset="0"/>
                <a:cs typeface="Arial" panose="020B0604020202020204" pitchFamily="34" charset="0"/>
              </a:rPr>
              <a:t>Extension nécessaire pour atteindre le nombre de classe </a:t>
            </a:r>
            <a:r>
              <a:rPr lang="fr-FR" sz="1600" dirty="0" smtClean="0">
                <a:latin typeface="Arial" panose="020B0604020202020204" pitchFamily="34" charset="0"/>
                <a:cs typeface="Arial" panose="020B0604020202020204" pitchFamily="34" charset="0"/>
              </a:rPr>
              <a:t>souhaité.</a:t>
            </a:r>
            <a:endParaRPr lang="fr-FR" sz="1600" dirty="0">
              <a:latin typeface="Arial" panose="020B0604020202020204" pitchFamily="34" charset="0"/>
              <a:cs typeface="Arial" panose="020B0604020202020204" pitchFamily="34" charset="0"/>
            </a:endParaRPr>
          </a:p>
          <a:p>
            <a:r>
              <a:rPr lang="fr-FR" sz="1600" dirty="0">
                <a:latin typeface="Arial" panose="020B0604020202020204" pitchFamily="34" charset="0"/>
                <a:cs typeface="Arial" panose="020B0604020202020204" pitchFamily="34" charset="0"/>
              </a:rPr>
              <a:t>Rénovations réglementaires du bâtiment </a:t>
            </a:r>
            <a:r>
              <a:rPr lang="fr-FR" sz="1600" dirty="0" smtClean="0">
                <a:latin typeface="Arial" panose="020B0604020202020204" pitchFamily="34" charset="0"/>
                <a:cs typeface="Arial" panose="020B0604020202020204" pitchFamily="34" charset="0"/>
              </a:rPr>
              <a:t>existant.</a:t>
            </a:r>
            <a:endParaRPr lang="fr-FR" sz="1600" dirty="0">
              <a:latin typeface="Arial" panose="020B0604020202020204" pitchFamily="34" charset="0"/>
              <a:cs typeface="Arial" panose="020B0604020202020204" pitchFamily="34" charset="0"/>
            </a:endParaRPr>
          </a:p>
          <a:p>
            <a:r>
              <a:rPr lang="fr-FR" sz="1600" dirty="0">
                <a:latin typeface="Arial" panose="020B0604020202020204" pitchFamily="34" charset="0"/>
                <a:cs typeface="Arial" panose="020B0604020202020204" pitchFamily="34" charset="0"/>
              </a:rPr>
              <a:t>Rénovation de la cour de </a:t>
            </a:r>
            <a:r>
              <a:rPr lang="fr-FR" sz="1600" dirty="0" smtClean="0">
                <a:latin typeface="Arial" panose="020B0604020202020204" pitchFamily="34" charset="0"/>
                <a:cs typeface="Arial" panose="020B0604020202020204" pitchFamily="34" charset="0"/>
              </a:rPr>
              <a:t>récréation. </a:t>
            </a:r>
          </a:p>
          <a:p>
            <a:endParaRPr lang="fr-FR" sz="1600" dirty="0">
              <a:latin typeface="Arial" panose="020B0604020202020204" pitchFamily="34" charset="0"/>
              <a:cs typeface="Arial" panose="020B0604020202020204" pitchFamily="34" charset="0"/>
            </a:endParaRPr>
          </a:p>
          <a:p>
            <a:pPr marL="0" indent="0">
              <a:buNone/>
            </a:pPr>
            <a:r>
              <a:rPr lang="fr-FR" sz="1600" b="1" dirty="0">
                <a:latin typeface="Arial" panose="020B0604020202020204" pitchFamily="34" charset="0"/>
                <a:cs typeface="Arial" panose="020B0604020202020204" pitchFamily="34" charset="0"/>
              </a:rPr>
              <a:t> </a:t>
            </a:r>
            <a:r>
              <a:rPr lang="fr-FR" sz="1600" b="1" dirty="0" smtClean="0">
                <a:latin typeface="Arial" panose="020B0604020202020204" pitchFamily="34" charset="0"/>
                <a:cs typeface="Arial" panose="020B0604020202020204" pitchFamily="34" charset="0"/>
              </a:rPr>
              <a:t>La restauration : </a:t>
            </a:r>
            <a:endParaRPr lang="fr-FR" sz="1600" dirty="0" smtClean="0">
              <a:latin typeface="Arial" panose="020B0604020202020204" pitchFamily="34" charset="0"/>
              <a:cs typeface="Arial" panose="020B0604020202020204" pitchFamily="34" charset="0"/>
            </a:endParaRPr>
          </a:p>
          <a:p>
            <a:r>
              <a:rPr lang="fr-FR" sz="1600" dirty="0" smtClean="0">
                <a:latin typeface="Arial" panose="020B0604020202020204" pitchFamily="34" charset="0"/>
                <a:cs typeface="Arial" panose="020B0604020202020204" pitchFamily="34" charset="0"/>
              </a:rPr>
              <a:t>Création d’un nouvel office et de nouvelles salles de restauration dans le RDC restructuré de l’école élémentaire actuelle. </a:t>
            </a:r>
          </a:p>
          <a:p>
            <a:endParaRPr lang="fr-FR" sz="1600" dirty="0" smtClean="0">
              <a:latin typeface="Arial" panose="020B0604020202020204" pitchFamily="34" charset="0"/>
              <a:cs typeface="Arial" panose="020B0604020202020204" pitchFamily="34" charset="0"/>
            </a:endParaRPr>
          </a:p>
          <a:p>
            <a:pPr>
              <a:buNone/>
            </a:pPr>
            <a:r>
              <a:rPr lang="fr-FR" sz="1600" dirty="0" smtClean="0">
                <a:latin typeface="Arial" panose="020B0604020202020204" pitchFamily="34" charset="0"/>
                <a:cs typeface="Arial" panose="020B0604020202020204" pitchFamily="34" charset="0"/>
              </a:rPr>
              <a:t>Le projet ne porte pas sur la </a:t>
            </a:r>
            <a:r>
              <a:rPr lang="fr-FR" sz="1600" b="1" dirty="0" smtClean="0">
                <a:latin typeface="Arial" panose="020B0604020202020204" pitchFamily="34" charset="0"/>
                <a:cs typeface="Arial" panose="020B0604020202020204" pitchFamily="34" charset="0"/>
              </a:rPr>
              <a:t>Crèche des Elfes.</a:t>
            </a:r>
          </a:p>
          <a:p>
            <a:pPr marL="0" indent="0">
              <a:buNone/>
            </a:pPr>
            <a:endParaRPr lang="fr-FR" sz="1600" dirty="0">
              <a:latin typeface="Arial" panose="020B0604020202020204" pitchFamily="34" charset="0"/>
              <a:cs typeface="Arial" panose="020B0604020202020204" pitchFamily="34" charset="0"/>
            </a:endParaRPr>
          </a:p>
        </p:txBody>
      </p:sp>
      <p:pic>
        <p:nvPicPr>
          <p:cNvPr id="5" name="Image 4">
            <a:extLst>
              <a:ext uri="{FF2B5EF4-FFF2-40B4-BE49-F238E27FC236}">
                <a16:creationId xmlns="" xmlns:a16="http://schemas.microsoft.com/office/drawing/2014/main" id="{54B4B480-5E45-4053-A326-98AA5950E3CC}"/>
              </a:ext>
            </a:extLst>
          </p:cNvPr>
          <p:cNvPicPr>
            <a:picLocks noChangeAspect="1"/>
          </p:cNvPicPr>
          <p:nvPr/>
        </p:nvPicPr>
        <p:blipFill>
          <a:blip r:embed="rId2"/>
          <a:stretch>
            <a:fillRect/>
          </a:stretch>
        </p:blipFill>
        <p:spPr>
          <a:xfrm>
            <a:off x="7509850" y="925212"/>
            <a:ext cx="3905250" cy="5619750"/>
          </a:xfrm>
          <a:prstGeom prst="rect">
            <a:avLst/>
          </a:prstGeom>
        </p:spPr>
      </p:pic>
      <p:sp>
        <p:nvSpPr>
          <p:cNvPr id="7" name="ZoneTexte 6"/>
          <p:cNvSpPr txBox="1"/>
          <p:nvPr/>
        </p:nvSpPr>
        <p:spPr>
          <a:xfrm>
            <a:off x="9462475" y="672139"/>
            <a:ext cx="2051222" cy="307777"/>
          </a:xfrm>
          <a:prstGeom prst="rect">
            <a:avLst/>
          </a:prstGeom>
          <a:noFill/>
        </p:spPr>
        <p:txBody>
          <a:bodyPr wrap="square" rtlCol="0">
            <a:spAutoFit/>
          </a:bodyPr>
          <a:lstStyle/>
          <a:p>
            <a:pPr algn="r"/>
            <a:r>
              <a:rPr lang="fr-FR" sz="1400" dirty="0" smtClean="0">
                <a:latin typeface="Arial" panose="020B0604020202020204" pitchFamily="34" charset="0"/>
                <a:cs typeface="Arial" panose="020B0604020202020204" pitchFamily="34" charset="0"/>
              </a:rPr>
              <a:t>Situation actuelle</a:t>
            </a:r>
            <a:endParaRPr lang="fr-FR" sz="1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105373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47C14CE-3CBF-402D-8F40-38C66636FAD8}"/>
              </a:ext>
            </a:extLst>
          </p:cNvPr>
          <p:cNvSpPr>
            <a:spLocks noGrp="1"/>
          </p:cNvSpPr>
          <p:nvPr>
            <p:ph type="title"/>
          </p:nvPr>
        </p:nvSpPr>
        <p:spPr>
          <a:xfrm>
            <a:off x="-594360" y="0"/>
            <a:ext cx="12192000" cy="1143000"/>
          </a:xfrm>
        </p:spPr>
        <p:txBody>
          <a:bodyPr>
            <a:normAutofit/>
          </a:bodyPr>
          <a:lstStyle/>
          <a:p>
            <a:pPr algn="r"/>
            <a:r>
              <a:rPr lang="fr-FR" sz="3200" b="1" dirty="0" smtClean="0">
                <a:latin typeface="Arial" panose="020B0604020202020204" pitchFamily="34" charset="0"/>
                <a:cs typeface="Arial" panose="020B0604020202020204" pitchFamily="34" charset="0"/>
              </a:rPr>
              <a:t/>
            </a:r>
            <a:br>
              <a:rPr lang="fr-FR" sz="3200" b="1" dirty="0" smtClean="0">
                <a:latin typeface="Arial" panose="020B0604020202020204" pitchFamily="34" charset="0"/>
                <a:cs typeface="Arial" panose="020B0604020202020204" pitchFamily="34" charset="0"/>
              </a:rPr>
            </a:br>
            <a:r>
              <a:rPr lang="fr-FR" sz="3200" b="1" dirty="0" smtClean="0">
                <a:latin typeface="Arial" panose="020B0604020202020204" pitchFamily="34" charset="0"/>
                <a:cs typeface="Arial" panose="020B0604020202020204" pitchFamily="34" charset="0"/>
              </a:rPr>
              <a:t>ORGANISATION </a:t>
            </a:r>
            <a:r>
              <a:rPr lang="fr-FR" sz="3200" dirty="0" smtClean="0">
                <a:latin typeface="Arial" panose="020B0604020202020204" pitchFamily="34" charset="0"/>
                <a:cs typeface="Arial" panose="020B0604020202020204" pitchFamily="34" charset="0"/>
              </a:rPr>
              <a:t>DES ETUDES</a:t>
            </a:r>
            <a:endParaRPr lang="fr-FR" sz="3200"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 xmlns:a16="http://schemas.microsoft.com/office/drawing/2014/main" id="{873068F1-F8E7-49FA-9A30-700CBADCC3DB}"/>
              </a:ext>
            </a:extLst>
          </p:cNvPr>
          <p:cNvSpPr>
            <a:spLocks noGrp="1"/>
          </p:cNvSpPr>
          <p:nvPr>
            <p:ph idx="1"/>
          </p:nvPr>
        </p:nvSpPr>
        <p:spPr>
          <a:xfrm>
            <a:off x="1866092" y="1656030"/>
            <a:ext cx="8596668" cy="3880773"/>
          </a:xfrm>
        </p:spPr>
        <p:txBody>
          <a:bodyPr>
            <a:normAutofit/>
          </a:bodyPr>
          <a:lstStyle/>
          <a:p>
            <a:pPr>
              <a:buNone/>
            </a:pPr>
            <a:r>
              <a:rPr lang="fr-FR" sz="2000" dirty="0">
                <a:latin typeface="Arial" panose="020B0604020202020204" pitchFamily="34" charset="0"/>
                <a:cs typeface="Arial" panose="020B0604020202020204" pitchFamily="34" charset="0"/>
              </a:rPr>
              <a:t>Les différentes phases de mission relatives aux études sont : </a:t>
            </a:r>
          </a:p>
          <a:p>
            <a:pPr lvl="0"/>
            <a:r>
              <a:rPr lang="fr-FR" sz="2000" b="1" dirty="0" smtClean="0">
                <a:latin typeface="Arial" panose="020B0604020202020204" pitchFamily="34" charset="0"/>
                <a:cs typeface="Arial" panose="020B0604020202020204" pitchFamily="34" charset="0"/>
              </a:rPr>
              <a:t>L’APS</a:t>
            </a:r>
            <a:r>
              <a:rPr lang="fr-FR" sz="2000" dirty="0" smtClean="0">
                <a:latin typeface="Arial" panose="020B0604020202020204" pitchFamily="34" charset="0"/>
                <a:cs typeface="Arial" panose="020B0604020202020204" pitchFamily="34" charset="0"/>
              </a:rPr>
              <a:t>, avant </a:t>
            </a:r>
            <a:r>
              <a:rPr lang="fr-FR" sz="2000" dirty="0">
                <a:latin typeface="Arial" panose="020B0604020202020204" pitchFamily="34" charset="0"/>
                <a:cs typeface="Arial" panose="020B0604020202020204" pitchFamily="34" charset="0"/>
              </a:rPr>
              <a:t>projet sommaire</a:t>
            </a:r>
          </a:p>
          <a:p>
            <a:pPr lvl="0"/>
            <a:r>
              <a:rPr lang="fr-FR" sz="2000" b="1" dirty="0">
                <a:latin typeface="Arial" panose="020B0604020202020204" pitchFamily="34" charset="0"/>
                <a:cs typeface="Arial" panose="020B0604020202020204" pitchFamily="34" charset="0"/>
              </a:rPr>
              <a:t>L’APD</a:t>
            </a:r>
            <a:r>
              <a:rPr lang="fr-FR" sz="2000" dirty="0">
                <a:latin typeface="Arial" panose="020B0604020202020204" pitchFamily="34" charset="0"/>
                <a:cs typeface="Arial" panose="020B0604020202020204" pitchFamily="34" charset="0"/>
              </a:rPr>
              <a:t>, avant projet détaillé</a:t>
            </a:r>
          </a:p>
          <a:p>
            <a:pPr lvl="0"/>
            <a:r>
              <a:rPr lang="fr-FR" sz="2000" b="1" dirty="0">
                <a:latin typeface="Arial" panose="020B0604020202020204" pitchFamily="34" charset="0"/>
                <a:cs typeface="Arial" panose="020B0604020202020204" pitchFamily="34" charset="0"/>
              </a:rPr>
              <a:t>Le PRO</a:t>
            </a:r>
            <a:r>
              <a:rPr lang="fr-FR" sz="2000" dirty="0">
                <a:latin typeface="Arial" panose="020B0604020202020204" pitchFamily="34" charset="0"/>
                <a:cs typeface="Arial" panose="020B0604020202020204" pitchFamily="34" charset="0"/>
              </a:rPr>
              <a:t>, projet </a:t>
            </a:r>
          </a:p>
          <a:p>
            <a:pPr lvl="0"/>
            <a:r>
              <a:rPr lang="fr-FR" sz="2000" b="1" dirty="0">
                <a:latin typeface="Arial" panose="020B0604020202020204" pitchFamily="34" charset="0"/>
                <a:cs typeface="Arial" panose="020B0604020202020204" pitchFamily="34" charset="0"/>
              </a:rPr>
              <a:t>Le DCE</a:t>
            </a:r>
            <a:r>
              <a:rPr lang="fr-FR" sz="2000" dirty="0">
                <a:latin typeface="Arial" panose="020B0604020202020204" pitchFamily="34" charset="0"/>
                <a:cs typeface="Arial" panose="020B0604020202020204" pitchFamily="34" charset="0"/>
              </a:rPr>
              <a:t>, dossier de consultation des entreprises.</a:t>
            </a:r>
          </a:p>
          <a:p>
            <a:pPr marL="0" indent="0">
              <a:buNone/>
            </a:pPr>
            <a:endParaRPr lang="fr-FR" sz="2000" dirty="0">
              <a:latin typeface="Arial" panose="020B0604020202020204" pitchFamily="34" charset="0"/>
              <a:cs typeface="Arial" panose="020B0604020202020204" pitchFamily="34" charset="0"/>
            </a:endParaRPr>
          </a:p>
          <a:p>
            <a:pPr marL="0" indent="0">
              <a:buNone/>
            </a:pPr>
            <a:r>
              <a:rPr lang="fr-FR" sz="2000" dirty="0">
                <a:latin typeface="Arial" panose="020B0604020202020204" pitchFamily="34" charset="0"/>
                <a:cs typeface="Arial" panose="020B0604020202020204" pitchFamily="34" charset="0"/>
              </a:rPr>
              <a:t>Chacune de ces phases constituent un élément important nécessitant de </a:t>
            </a:r>
            <a:r>
              <a:rPr lang="fr-FR" sz="2000" dirty="0" smtClean="0">
                <a:latin typeface="Arial" panose="020B0604020202020204" pitchFamily="34" charset="0"/>
                <a:cs typeface="Arial" panose="020B0604020202020204" pitchFamily="34" charset="0"/>
              </a:rPr>
              <a:t>nombreux </a:t>
            </a:r>
            <a:r>
              <a:rPr lang="fr-FR" sz="2000" dirty="0">
                <a:latin typeface="Arial" panose="020B0604020202020204" pitchFamily="34" charset="0"/>
                <a:cs typeface="Arial" panose="020B0604020202020204" pitchFamily="34" charset="0"/>
              </a:rPr>
              <a:t>aller-retour entre les différents prestataires de l’équipe de maitrise d’œuvre (l’architecte, le BET fluides, le BET structure, l’acousticien, l’économiste, le </a:t>
            </a:r>
            <a:r>
              <a:rPr lang="fr-FR" sz="2000" dirty="0" smtClean="0">
                <a:latin typeface="Arial" panose="020B0604020202020204" pitchFamily="34" charset="0"/>
                <a:cs typeface="Arial" panose="020B0604020202020204" pitchFamily="34" charset="0"/>
              </a:rPr>
              <a:t>cuisiniste, le paysagiste) </a:t>
            </a:r>
            <a:r>
              <a:rPr lang="fr-FR" sz="2000" dirty="0">
                <a:latin typeface="Arial" panose="020B0604020202020204" pitchFamily="34" charset="0"/>
                <a:cs typeface="Arial" panose="020B0604020202020204" pitchFamily="34" charset="0"/>
              </a:rPr>
              <a:t>et également entre l’équipe de maitrise d’ œuvre et le maître d’ouvrage.</a:t>
            </a:r>
          </a:p>
          <a:p>
            <a:endParaRPr lang="fr-FR" sz="20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009114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 xmlns:a16="http://schemas.microsoft.com/office/drawing/2014/main" id="{4C448159-72B3-4D3B-987A-31C60DB2C946}"/>
              </a:ext>
            </a:extLst>
          </p:cNvPr>
          <p:cNvSpPr txBox="1">
            <a:spLocks/>
          </p:cNvSpPr>
          <p:nvPr/>
        </p:nvSpPr>
        <p:spPr>
          <a:xfrm>
            <a:off x="-448236" y="5765948"/>
            <a:ext cx="12192000" cy="9486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1600" b="1" dirty="0" smtClean="0">
                <a:solidFill>
                  <a:schemeClr val="bg1"/>
                </a:solidFill>
                <a:latin typeface="Arial" panose="020B0604020202020204" pitchFamily="34" charset="0"/>
                <a:cs typeface="Arial" panose="020B0604020202020204" pitchFamily="34" charset="0"/>
              </a:rPr>
              <a:t>VUE AERIENNE</a:t>
            </a:r>
          </a:p>
          <a:p>
            <a:pPr algn="r"/>
            <a:endParaRPr lang="fr-FR" sz="1600" b="1" dirty="0" smtClean="0">
              <a:solidFill>
                <a:schemeClr val="bg1"/>
              </a:solidFill>
              <a:latin typeface="Arial" panose="020B0604020202020204" pitchFamily="34" charset="0"/>
              <a:cs typeface="Arial" panose="020B0604020202020204" pitchFamily="34" charset="0"/>
            </a:endParaRPr>
          </a:p>
        </p:txBody>
      </p:sp>
      <p:pic>
        <p:nvPicPr>
          <p:cNvPr id="2" name="Picture 2"/>
          <p:cNvPicPr>
            <a:picLocks noChangeAspect="1" noChangeArrowheads="1"/>
          </p:cNvPicPr>
          <p:nvPr/>
        </p:nvPicPr>
        <p:blipFill>
          <a:blip r:embed="rId2"/>
          <a:srcRect/>
          <a:stretch>
            <a:fillRect/>
          </a:stretch>
        </p:blipFill>
        <p:spPr bwMode="auto">
          <a:xfrm>
            <a:off x="-51755" y="2"/>
            <a:ext cx="12320272" cy="68579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9542</TotalTime>
  <Words>1802</Words>
  <Application>Microsoft Office PowerPoint</Application>
  <PresentationFormat>Personnalisé</PresentationFormat>
  <Paragraphs>207</Paragraphs>
  <Slides>37</Slides>
  <Notes>0</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Thème Office</vt:lpstr>
      <vt:lpstr>REHABILITATION ET EXTENSION  DE L’ECOLE ELEMENTAIRE JULES FERRY  ET DE L’ECOLE MATERNELLE DES SABLONS</vt:lpstr>
      <vt:lpstr>        OBJECTIF DE L’OPERATION  </vt:lpstr>
      <vt:lpstr>  ENJEUX DES ETUDES </vt:lpstr>
      <vt:lpstr>Diapositive 4</vt:lpstr>
      <vt:lpstr>Diapositive 5</vt:lpstr>
      <vt:lpstr>            Le périmètre des études </vt:lpstr>
      <vt:lpstr>Diapositive 7</vt:lpstr>
      <vt:lpstr> ORGANISATION DES ETUDES</vt:lpstr>
      <vt:lpstr>Diapositive 9</vt:lpstr>
      <vt:lpstr>Diapositive 10</vt:lpstr>
      <vt:lpstr>Diapositive 11</vt:lpstr>
      <vt:lpstr>Diapositive 12</vt:lpstr>
      <vt:lpstr>PLAN MASSE             </vt:lpstr>
      <vt:lpstr>Diapositive 14</vt:lpstr>
      <vt:lpstr>Diapositive 15</vt:lpstr>
      <vt:lpstr>Entrée de l’école ELEMENTAIRE             </vt:lpstr>
      <vt:lpstr>Diapositive 17</vt:lpstr>
      <vt:lpstr>Diapositive 18</vt:lpstr>
      <vt:lpstr>Diapositive 19</vt:lpstr>
      <vt:lpstr>Diapositive 20</vt:lpstr>
      <vt:lpstr>Diapositive 21</vt:lpstr>
      <vt:lpstr>Diapositive 22</vt:lpstr>
      <vt:lpstr>Diapositive 23</vt:lpstr>
      <vt:lpstr>Diapositive 24</vt:lpstr>
      <vt:lpstr>Diapositive 25</vt:lpstr>
      <vt:lpstr>L’office</vt:lpstr>
      <vt:lpstr>Diapositive 27</vt:lpstr>
      <vt:lpstr>Diapositive 28</vt:lpstr>
      <vt:lpstr>L’ORGANISATION DES TRAVAUX</vt:lpstr>
      <vt:lpstr>Diapositive 30</vt:lpstr>
      <vt:lpstr>Diapositive 31</vt:lpstr>
      <vt:lpstr>Diapositive 32</vt:lpstr>
      <vt:lpstr>Diapositive 33</vt:lpstr>
      <vt:lpstr>Diapositive 34</vt:lpstr>
      <vt:lpstr>Diapositive 35</vt:lpstr>
      <vt:lpstr>LES GRANDES ÉTAPES DU PROJET</vt:lpstr>
      <vt:lpstr>Diapositive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REHABILITATION ET EXTENSION DE L’ECOLE ELEMENTAIRE JULES FERRY ET DE L’ECOLE MATERNELLE DES SABLONS</dc:title>
  <dc:creator>wilfrid bettan</dc:creator>
  <cp:lastModifiedBy>sconstant</cp:lastModifiedBy>
  <cp:revision>232</cp:revision>
  <cp:lastPrinted>2018-06-13T14:33:21Z</cp:lastPrinted>
  <dcterms:created xsi:type="dcterms:W3CDTF">2018-05-24T17:26:50Z</dcterms:created>
  <dcterms:modified xsi:type="dcterms:W3CDTF">2019-11-08T14:31:16Z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1941068</vt:lpwstr>
  </property>
  <property fmtid="{D5CDD505-2E9C-101B-9397-08002B2CF9AE}" name="NXPowerLiteSettings" pid="3">
    <vt:lpwstr>C7000400038000</vt:lpwstr>
  </property>
  <property fmtid="{D5CDD505-2E9C-101B-9397-08002B2CF9AE}" name="NXPowerLiteVersion" pid="4">
    <vt:lpwstr>S8.2.3</vt:lpwstr>
  </property>
</Properties>
</file>